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4" r:id="rId9"/>
    <p:sldId id="262" r:id="rId10"/>
    <p:sldId id="273" r:id="rId11"/>
    <p:sldId id="276" r:id="rId12"/>
    <p:sldId id="275" r:id="rId13"/>
    <p:sldId id="274" r:id="rId14"/>
    <p:sldId id="277" r:id="rId15"/>
    <p:sldId id="263" r:id="rId16"/>
    <p:sldId id="268" r:id="rId17"/>
    <p:sldId id="271" r:id="rId18"/>
    <p:sldId id="272" r:id="rId19"/>
    <p:sldId id="278" r:id="rId20"/>
    <p:sldId id="279" r:id="rId21"/>
    <p:sldId id="270" r:id="rId22"/>
    <p:sldId id="266" r:id="rId23"/>
    <p:sldId id="280" r:id="rId24"/>
    <p:sldId id="281" r:id="rId25"/>
    <p:sldId id="282" r:id="rId26"/>
    <p:sldId id="283" r:id="rId27"/>
    <p:sldId id="286" r:id="rId28"/>
    <p:sldId id="287" r:id="rId29"/>
    <p:sldId id="288" r:id="rId30"/>
    <p:sldId id="289" r:id="rId31"/>
    <p:sldId id="284" r:id="rId32"/>
    <p:sldId id="292" r:id="rId33"/>
    <p:sldId id="293" r:id="rId34"/>
    <p:sldId id="296" r:id="rId35"/>
    <p:sldId id="295" r:id="rId36"/>
    <p:sldId id="294" r:id="rId37"/>
    <p:sldId id="298" r:id="rId38"/>
    <p:sldId id="299" r:id="rId39"/>
    <p:sldId id="300" r:id="rId40"/>
    <p:sldId id="303" r:id="rId41"/>
    <p:sldId id="313" r:id="rId42"/>
    <p:sldId id="301" r:id="rId43"/>
    <p:sldId id="302" r:id="rId44"/>
    <p:sldId id="304" r:id="rId45"/>
    <p:sldId id="305" r:id="rId46"/>
    <p:sldId id="309" r:id="rId47"/>
    <p:sldId id="311" r:id="rId48"/>
    <p:sldId id="312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10" r:id="rId61"/>
    <p:sldId id="306" r:id="rId62"/>
    <p:sldId id="326" r:id="rId63"/>
    <p:sldId id="307" r:id="rId64"/>
    <p:sldId id="325" r:id="rId65"/>
    <p:sldId id="328" r:id="rId66"/>
    <p:sldId id="329" r:id="rId67"/>
    <p:sldId id="331" r:id="rId68"/>
    <p:sldId id="327" r:id="rId69"/>
    <p:sldId id="308" r:id="rId70"/>
    <p:sldId id="339" r:id="rId71"/>
    <p:sldId id="343" r:id="rId72"/>
    <p:sldId id="344" r:id="rId73"/>
    <p:sldId id="341" r:id="rId74"/>
    <p:sldId id="335" r:id="rId75"/>
    <p:sldId id="345" r:id="rId76"/>
    <p:sldId id="336" r:id="rId77"/>
    <p:sldId id="347" r:id="rId78"/>
    <p:sldId id="337" r:id="rId79"/>
    <p:sldId id="346" r:id="rId80"/>
    <p:sldId id="338" r:id="rId81"/>
    <p:sldId id="340" r:id="rId82"/>
    <p:sldId id="364" r:id="rId83"/>
    <p:sldId id="365" r:id="rId84"/>
    <p:sldId id="348" r:id="rId85"/>
    <p:sldId id="357" r:id="rId86"/>
    <p:sldId id="361" r:id="rId87"/>
    <p:sldId id="349" r:id="rId88"/>
    <p:sldId id="350" r:id="rId89"/>
    <p:sldId id="355" r:id="rId90"/>
    <p:sldId id="359" r:id="rId91"/>
    <p:sldId id="351" r:id="rId92"/>
    <p:sldId id="352" r:id="rId93"/>
    <p:sldId id="358" r:id="rId94"/>
    <p:sldId id="362" r:id="rId95"/>
    <p:sldId id="353" r:id="rId96"/>
    <p:sldId id="354" r:id="rId97"/>
    <p:sldId id="356" r:id="rId98"/>
    <p:sldId id="363" r:id="rId99"/>
    <p:sldId id="366" r:id="rId100"/>
    <p:sldId id="368" r:id="rId101"/>
    <p:sldId id="369" r:id="rId102"/>
    <p:sldId id="370" r:id="rId103"/>
    <p:sldId id="371" r:id="rId104"/>
    <p:sldId id="372" r:id="rId105"/>
    <p:sldId id="373" r:id="rId106"/>
    <p:sldId id="374" r:id="rId107"/>
    <p:sldId id="375" r:id="rId108"/>
    <p:sldId id="378" r:id="rId109"/>
    <p:sldId id="376" r:id="rId110"/>
    <p:sldId id="377" r:id="rId111"/>
    <p:sldId id="379" r:id="rId112"/>
    <p:sldId id="380" r:id="rId113"/>
    <p:sldId id="381" r:id="rId114"/>
    <p:sldId id="382" r:id="rId115"/>
    <p:sldId id="290" r:id="rId116"/>
    <p:sldId id="291" r:id="rId117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 autoAdjust="0"/>
  </p:normalViewPr>
  <p:slideViewPr>
    <p:cSldViewPr snapToGrid="0" showGuides="1">
      <p:cViewPr varScale="1">
        <p:scale>
          <a:sx n="60" d="100"/>
          <a:sy n="60" d="100"/>
        </p:scale>
        <p:origin x="96" y="11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5AC15-181A-450B-A8DB-CB9541D80F98}" type="datetimeFigureOut">
              <a:rPr lang="LID4096" smtClean="0"/>
              <a:t>03/17/2025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BDEA7-ED94-46F5-9E6C-A3D6272BCC2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52046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17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73126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Scaling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10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keep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effectively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as</a:t>
            </a:r>
            <a:r>
              <a:rPr lang="de-DE" dirty="0"/>
              <a:t> „</a:t>
            </a:r>
            <a:r>
              <a:rPr lang="de-DE" dirty="0" err="1"/>
              <a:t>step</a:t>
            </a:r>
            <a:r>
              <a:rPr lang="de-DE" dirty="0"/>
              <a:t>“</a:t>
            </a:r>
            <a:br>
              <a:rPr lang="de-DE" dirty="0"/>
            </a:br>
            <a:r>
              <a:rPr lang="de-DE" dirty="0"/>
              <a:t>+0.1 and 1.1 (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 1.0 </a:t>
            </a:r>
            <a:r>
              <a:rPr lang="de-DE" dirty="0" err="1"/>
              <a:t>adds</a:t>
            </a:r>
            <a:r>
              <a:rPr lang="de-DE" dirty="0"/>
              <a:t> </a:t>
            </a:r>
            <a:r>
              <a:rPr lang="de-DE" dirty="0" err="1"/>
              <a:t>base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probs</a:t>
            </a:r>
            <a:r>
              <a:rPr lang="de-DE" dirty="0"/>
              <a:t> </a:t>
            </a:r>
            <a:r>
              <a:rPr lang="de-DE" dirty="0" err="1"/>
              <a:t>exactly</a:t>
            </a:r>
            <a:r>
              <a:rPr lang="de-DE" dirty="0"/>
              <a:t> 0 and </a:t>
            </a:r>
            <a:r>
              <a:rPr lang="de-DE" dirty="0" err="1"/>
              <a:t>exactly</a:t>
            </a:r>
            <a:r>
              <a:rPr lang="de-DE" dirty="0"/>
              <a:t> 1)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24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39167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25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58884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39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01827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40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46494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51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32776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B4D60-21C9-0A21-B8A7-0C21E3F69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3C941F-78A0-D838-F80E-20FCC40D82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C033E5-E0DB-A451-E36D-F41F1C20C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252A3-D63C-756D-BCBC-88C434CDC3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66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47855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465BE0-4C34-12B9-D08A-DFBE710FC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33D8DF2-11C3-9D42-AAB5-8D7B3F9C66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34372F-CE40-4408-FE1B-434E0927A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17.03.2025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CB280CD-CA81-F7ED-9B13-B592136E2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836BA1-316F-4F0B-9D29-583D8F960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922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5FC35C-A632-1CB3-B9E2-CB5C28C6D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BC9BA91-B6B3-7896-BB0B-52DCD26D2C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706783-AF52-E003-92C8-ED29156B8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17.03.2025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F92498-3BD4-E110-9DF4-F0D47F0F7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137CC3-7EB9-569F-85BD-C639FC84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7197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01D07F5-950B-CB82-0F65-3648F75DC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6893C2D-6F1A-8965-15C2-5E60716558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DAC199-38D7-7FEA-9B83-5455FB35A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17.03.2025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5BE118-5062-E550-951F-9C3E9BC62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76BE4E-831E-199A-0C17-D8E7B42FB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9382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A28309-938E-EE07-B562-0DD362F2F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2E07FA-E051-6C59-1551-539792546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CFD772-D990-9A35-A8BC-713B117E4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17.03.2025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946C55-8A99-57A1-22D4-F309ABF17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BD8FB4-E36B-6263-8831-8244FBE47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3951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ADA015-FAE0-01FD-0BA5-F294A746A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A470D98-8F4B-3C34-CF12-FF9753733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BC0E1C-4B2E-2198-914E-ED12A7BA3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17.03.2025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76E05F-7052-05BC-057F-71783A6E7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21A26E-F13C-2DA1-DB7D-F6741668F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5681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2AB06D-6109-7663-A7FD-56FFEC490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79DA64-1E28-94DD-130C-8F1B3A9D8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7D6F8FD-85CC-B6D0-E3B6-09F2537722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A4A7D14-C606-456B-D1EB-65EF1329D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17.03.2025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B7FC9FF-6C9B-BBF1-EE2F-60BE72722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D3D8ABD-657E-4E3F-FD4D-4832C2F6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3919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C937E7-1387-E4F2-BC5C-B88B5982E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9F122D-1231-81E5-9FA5-EEEFC1D91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5887261-990C-B013-DD47-C74E7514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E6D80D8-4172-13AE-2F27-F5A7BCBF06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EED777-699A-5708-8555-A09CF6287C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BC9DD7E-C891-B6FB-5FEE-5663506BA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17.03.2025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23A2DCD-E0F8-D670-74F6-4D347A951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5CAF2EE-9368-34CE-4D26-B542B6538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0430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CDC2A1-9A8E-5300-ED71-478B376E5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46F4BF4-30FD-61ED-15A7-F56C01E5A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17.03.2025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DA3D53E-7077-7AEF-59C5-62F63AB59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259143-0DFB-7DF4-A092-1E8CD615D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6225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7178FFF-295C-CF7E-ABFB-68D2D878E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17.03.2025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D30140A-7E1B-7200-85AF-56A6824E1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30A36C7-38F9-F7E0-3084-E0165A64C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9187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07F78F-BEC0-472D-6E14-756029DF9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6D430A-D345-0A6D-1703-F57F0A50A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E7E5B0-E0B6-F8B1-A239-766DCAB0E5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8CE711-C78F-8863-A8AB-0B539EEF1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17.03.2025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80A0583-254F-8A45-C344-69263BF89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6C4DD5-AF2C-576B-72B9-AD0E96DA4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8854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98A7BA-AA58-0A2F-CCCF-92B314842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5AC952B-0261-AF5E-EBF1-8EBACCDDEA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4C34B54-6367-9B9E-C404-8F74433732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82AD421-3101-CE76-96E5-0D76E1C75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17.03.2025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22754F-8265-7A32-CC43-E353D136A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5ED8969-0D9D-D5D8-A126-BD0DCF6E5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5559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32DA144-F2CB-E876-24CE-A2D2F1D8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59700C9-33DD-2D95-DFCC-7D9FEF722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6BB87B-1FE6-94CF-EAAF-12CF930FEF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5CC7C0-A0FC-4BFD-A36E-2D951CC369CA}" type="datetimeFigureOut">
              <a:rPr lang="de-DE" smtClean="0"/>
              <a:t>17.03.2025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3E7D82-458A-2304-2A7B-5619B626A6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42D06A-92B1-A76D-1557-FBB44235F8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810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74.png"/><Relationship Id="rId18" Type="http://schemas.openxmlformats.org/officeDocument/2006/relationships/image" Target="../media/image279.png"/><Relationship Id="rId3" Type="http://schemas.openxmlformats.org/officeDocument/2006/relationships/image" Target="../media/image264.png"/><Relationship Id="rId21" Type="http://schemas.openxmlformats.org/officeDocument/2006/relationships/image" Target="../media/image282.png"/><Relationship Id="rId7" Type="http://schemas.openxmlformats.org/officeDocument/2006/relationships/image" Target="../media/image268.png"/><Relationship Id="rId12" Type="http://schemas.openxmlformats.org/officeDocument/2006/relationships/image" Target="../media/image273.png"/><Relationship Id="rId17" Type="http://schemas.openxmlformats.org/officeDocument/2006/relationships/image" Target="../media/image278.png"/><Relationship Id="rId2" Type="http://schemas.openxmlformats.org/officeDocument/2006/relationships/image" Target="../media/image263.png"/><Relationship Id="rId16" Type="http://schemas.openxmlformats.org/officeDocument/2006/relationships/image" Target="../media/image277.png"/><Relationship Id="rId20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5" Type="http://schemas.openxmlformats.org/officeDocument/2006/relationships/image" Target="../media/image266.png"/><Relationship Id="rId15" Type="http://schemas.openxmlformats.org/officeDocument/2006/relationships/image" Target="../media/image276.png"/><Relationship Id="rId10" Type="http://schemas.openxmlformats.org/officeDocument/2006/relationships/image" Target="../media/image271.png"/><Relationship Id="rId19" Type="http://schemas.openxmlformats.org/officeDocument/2006/relationships/image" Target="../media/image280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Relationship Id="rId14" Type="http://schemas.openxmlformats.org/officeDocument/2006/relationships/image" Target="../media/image27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74.png"/><Relationship Id="rId18" Type="http://schemas.openxmlformats.org/officeDocument/2006/relationships/image" Target="../media/image279.png"/><Relationship Id="rId3" Type="http://schemas.openxmlformats.org/officeDocument/2006/relationships/image" Target="../media/image264.png"/><Relationship Id="rId21" Type="http://schemas.openxmlformats.org/officeDocument/2006/relationships/image" Target="../media/image282.png"/><Relationship Id="rId7" Type="http://schemas.openxmlformats.org/officeDocument/2006/relationships/image" Target="../media/image268.png"/><Relationship Id="rId12" Type="http://schemas.openxmlformats.org/officeDocument/2006/relationships/image" Target="../media/image273.png"/><Relationship Id="rId17" Type="http://schemas.openxmlformats.org/officeDocument/2006/relationships/image" Target="../media/image278.png"/><Relationship Id="rId2" Type="http://schemas.openxmlformats.org/officeDocument/2006/relationships/image" Target="../media/image263.png"/><Relationship Id="rId16" Type="http://schemas.openxmlformats.org/officeDocument/2006/relationships/image" Target="../media/image277.png"/><Relationship Id="rId20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5" Type="http://schemas.openxmlformats.org/officeDocument/2006/relationships/image" Target="../media/image266.png"/><Relationship Id="rId15" Type="http://schemas.openxmlformats.org/officeDocument/2006/relationships/image" Target="../media/image276.png"/><Relationship Id="rId10" Type="http://schemas.openxmlformats.org/officeDocument/2006/relationships/image" Target="../media/image271.png"/><Relationship Id="rId19" Type="http://schemas.openxmlformats.org/officeDocument/2006/relationships/image" Target="../media/image280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Relationship Id="rId14" Type="http://schemas.openxmlformats.org/officeDocument/2006/relationships/image" Target="../media/image27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30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5.png"/><Relationship Id="rId5" Type="http://schemas.openxmlformats.org/officeDocument/2006/relationships/image" Target="../media/image314.png"/><Relationship Id="rId4" Type="http://schemas.openxmlformats.org/officeDocument/2006/relationships/image" Target="../media/image313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9.png"/><Relationship Id="rId4" Type="http://schemas.openxmlformats.org/officeDocument/2006/relationships/image" Target="../media/image3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9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overleaf.com/read/hzhhzvtfkmkz#ca9a3b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14.png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9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221EF6-1054-FE1F-FE11-FD6AAA4F47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Update on Bachelor Thesis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0E457F7-B8FD-95A1-386B-CB10409C0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latin typeface="Aptos Display" panose="020B0004020202020204" pitchFamily="34" charset="0"/>
              </a:rPr>
              <a:t>23.09.2024</a:t>
            </a:r>
          </a:p>
        </p:txBody>
      </p:sp>
    </p:spTree>
    <p:extLst>
      <p:ext uri="{BB962C8B-B14F-4D97-AF65-F5344CB8AC3E}">
        <p14:creationId xmlns:p14="http://schemas.microsoft.com/office/powerpoint/2010/main" val="309657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93381" cy="5609430"/>
            <a:chOff x="654244" y="411957"/>
            <a:chExt cx="10893381" cy="560943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93381" cy="5609430"/>
              <a:chOff x="654244" y="411957"/>
              <a:chExt cx="10893381" cy="560943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09" cy="279788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5" cy="276190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01753" y="3211983"/>
                <a:ext cx="3745872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028841" y="3821728"/>
              <a:ext cx="3937306" cy="1546999"/>
              <a:chOff x="3672366" y="3923205"/>
              <a:chExt cx="4273172" cy="1813605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672366" y="3933595"/>
                <a:ext cx="2225794" cy="180321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719745" y="3923205"/>
                <a:ext cx="2225793" cy="1803215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Variance Deviation (Dynamic Rescaling)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787852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0658A-64B9-3856-AEF2-07EF48BDD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ABA4CB-6E68-0020-98C5-3D7D8D9B5F4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6CD2A50-1A63-FCC3-BD5B-2FF65056350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Dataset Families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2C0FAE-F132-8954-F962-81753070F213}"/>
              </a:ext>
            </a:extLst>
          </p:cNvPr>
          <p:cNvSpPr txBox="1"/>
          <p:nvPr/>
        </p:nvSpPr>
        <p:spPr>
          <a:xfrm>
            <a:off x="838450" y="2262555"/>
            <a:ext cx="5119637" cy="2208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20 </a:t>
            </a:r>
            <a:r>
              <a:rPr lang="de-DE" sz="2400" dirty="0" err="1"/>
              <a:t>datasets</a:t>
            </a:r>
            <a:endParaRPr lang="de-DE" sz="24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20 </a:t>
            </a:r>
            <a:r>
              <a:rPr lang="de-DE" sz="2400" dirty="0" err="1"/>
              <a:t>training</a:t>
            </a:r>
            <a:r>
              <a:rPr lang="de-DE" sz="2400" dirty="0"/>
              <a:t> </a:t>
            </a:r>
            <a:r>
              <a:rPr lang="de-DE" sz="2400" dirty="0" err="1"/>
              <a:t>sets</a:t>
            </a:r>
            <a:endParaRPr lang="de-DE" sz="24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20 </a:t>
            </a:r>
            <a:r>
              <a:rPr lang="de-DE" sz="2400" dirty="0" err="1"/>
              <a:t>test</a:t>
            </a:r>
            <a:r>
              <a:rPr lang="de-DE" sz="2400" dirty="0"/>
              <a:t> </a:t>
            </a:r>
            <a:r>
              <a:rPr lang="de-DE" sz="2400" dirty="0" err="1"/>
              <a:t>sets</a:t>
            </a:r>
            <a:endParaRPr lang="LID4096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934635-B513-7A4C-0394-7407DB363BB1}"/>
              </a:ext>
            </a:extLst>
          </p:cNvPr>
          <p:cNvSpPr txBox="1"/>
          <p:nvPr/>
        </p:nvSpPr>
        <p:spPr>
          <a:xfrm>
            <a:off x="6233913" y="2262555"/>
            <a:ext cx="5119637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2400" dirty="0" err="1"/>
              <a:t>Gummy</a:t>
            </a:r>
            <a:r>
              <a:rPr lang="de-DE" sz="2400" dirty="0"/>
              <a:t> Worm Family 	</a:t>
            </a:r>
            <a:r>
              <a:rPr lang="de-DE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→</a:t>
            </a:r>
          </a:p>
          <a:p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altered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means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cov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. and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loc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of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Gummy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 Worm Dataset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Distributions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) </a:t>
            </a:r>
            <a:endParaRPr lang="LID4096" sz="2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7602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C1AC2-3EC6-E1DF-C9F9-77692F5E5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and blue dots&#10;&#10;AI-generated content may be incorrect.">
            <a:extLst>
              <a:ext uri="{FF2B5EF4-FFF2-40B4-BE49-F238E27FC236}">
                <a16:creationId xmlns:a16="http://schemas.microsoft.com/office/drawing/2014/main" id="{C89C7FC9-7D1A-D93A-3398-1EF366C9F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7" y="-72"/>
            <a:ext cx="2169493" cy="1735594"/>
          </a:xfrm>
          <a:prstGeom prst="rect">
            <a:avLst/>
          </a:prstGeom>
        </p:spPr>
      </p:pic>
      <p:pic>
        <p:nvPicPr>
          <p:cNvPr id="9" name="Picture 8" descr="A red and blue dots&#10;&#10;AI-generated content may be incorrect.">
            <a:extLst>
              <a:ext uri="{FF2B5EF4-FFF2-40B4-BE49-F238E27FC236}">
                <a16:creationId xmlns:a16="http://schemas.microsoft.com/office/drawing/2014/main" id="{76766F29-5DBC-743F-27FE-805BBBD76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71" y="-72"/>
            <a:ext cx="2169493" cy="1735594"/>
          </a:xfrm>
          <a:prstGeom prst="rect">
            <a:avLst/>
          </a:prstGeom>
        </p:spPr>
      </p:pic>
      <p:pic>
        <p:nvPicPr>
          <p:cNvPr id="11" name="Picture 10" descr="A red and blue dots&#10;&#10;AI-generated content may be incorrect.">
            <a:extLst>
              <a:ext uri="{FF2B5EF4-FFF2-40B4-BE49-F238E27FC236}">
                <a16:creationId xmlns:a16="http://schemas.microsoft.com/office/drawing/2014/main" id="{C40765C0-5A14-09FA-6AE2-FDE3F2A0F1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51" y="-46"/>
            <a:ext cx="2169493" cy="1735594"/>
          </a:xfrm>
          <a:prstGeom prst="rect">
            <a:avLst/>
          </a:prstGeom>
        </p:spPr>
      </p:pic>
      <p:pic>
        <p:nvPicPr>
          <p:cNvPr id="13" name="Picture 12" descr="A red and blue dots&#10;&#10;AI-generated content may be incorrect.">
            <a:extLst>
              <a:ext uri="{FF2B5EF4-FFF2-40B4-BE49-F238E27FC236}">
                <a16:creationId xmlns:a16="http://schemas.microsoft.com/office/drawing/2014/main" id="{BFA375C6-E007-AFEB-C747-64A4485127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421" y="-46"/>
            <a:ext cx="2169493" cy="1735594"/>
          </a:xfrm>
          <a:prstGeom prst="rect">
            <a:avLst/>
          </a:prstGeom>
        </p:spPr>
      </p:pic>
      <p:pic>
        <p:nvPicPr>
          <p:cNvPr id="15" name="Picture 14" descr="A diagram of red and blue dots&#10;&#10;AI-generated content may be incorrect.">
            <a:extLst>
              <a:ext uri="{FF2B5EF4-FFF2-40B4-BE49-F238E27FC236}">
                <a16:creationId xmlns:a16="http://schemas.microsoft.com/office/drawing/2014/main" id="{B1AB4ACA-471E-5F74-24F4-545402F1A6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588" y="-46"/>
            <a:ext cx="2169493" cy="1735594"/>
          </a:xfrm>
          <a:prstGeom prst="rect">
            <a:avLst/>
          </a:prstGeom>
        </p:spPr>
      </p:pic>
      <p:pic>
        <p:nvPicPr>
          <p:cNvPr id="17" name="Picture 16" descr="A red and blue dots&#10;&#10;AI-generated content may be incorrect.">
            <a:extLst>
              <a:ext uri="{FF2B5EF4-FFF2-40B4-BE49-F238E27FC236}">
                <a16:creationId xmlns:a16="http://schemas.microsoft.com/office/drawing/2014/main" id="{BF33541D-9A03-474D-BBD7-C724C30F89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4" y="1693382"/>
            <a:ext cx="2169493" cy="1735594"/>
          </a:xfrm>
          <a:prstGeom prst="rect">
            <a:avLst/>
          </a:prstGeom>
        </p:spPr>
      </p:pic>
      <p:pic>
        <p:nvPicPr>
          <p:cNvPr id="19" name="Picture 18" descr="A red and blue dots&#10;&#10;AI-generated content may be incorrect.">
            <a:extLst>
              <a:ext uri="{FF2B5EF4-FFF2-40B4-BE49-F238E27FC236}">
                <a16:creationId xmlns:a16="http://schemas.microsoft.com/office/drawing/2014/main" id="{552850B8-C81E-01F6-B202-5FFF1F556C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68" y="1693391"/>
            <a:ext cx="2169493" cy="1735594"/>
          </a:xfrm>
          <a:prstGeom prst="rect">
            <a:avLst/>
          </a:prstGeom>
        </p:spPr>
      </p:pic>
      <p:pic>
        <p:nvPicPr>
          <p:cNvPr id="21" name="Picture 20" descr="A red and blue dots&#10;&#10;AI-generated content may be incorrect.">
            <a:extLst>
              <a:ext uri="{FF2B5EF4-FFF2-40B4-BE49-F238E27FC236}">
                <a16:creationId xmlns:a16="http://schemas.microsoft.com/office/drawing/2014/main" id="{4FFBF1B2-D4E8-D571-092B-A171EFA995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42" y="1693391"/>
            <a:ext cx="2169493" cy="1735594"/>
          </a:xfrm>
          <a:prstGeom prst="rect">
            <a:avLst/>
          </a:prstGeom>
        </p:spPr>
      </p:pic>
      <p:pic>
        <p:nvPicPr>
          <p:cNvPr id="23" name="Picture 22" descr="A red and blue dots&#10;&#10;AI-generated content may be incorrect.">
            <a:extLst>
              <a:ext uri="{FF2B5EF4-FFF2-40B4-BE49-F238E27FC236}">
                <a16:creationId xmlns:a16="http://schemas.microsoft.com/office/drawing/2014/main" id="{FBB13C46-416E-C7A2-981A-76C87CC0AE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719" y="1693392"/>
            <a:ext cx="2169493" cy="1735594"/>
          </a:xfrm>
          <a:prstGeom prst="rect">
            <a:avLst/>
          </a:prstGeom>
        </p:spPr>
      </p:pic>
      <p:pic>
        <p:nvPicPr>
          <p:cNvPr id="25" name="Picture 24" descr="A diagram of red and blue dots&#10;&#10;AI-generated content may be incorrect.">
            <a:extLst>
              <a:ext uri="{FF2B5EF4-FFF2-40B4-BE49-F238E27FC236}">
                <a16:creationId xmlns:a16="http://schemas.microsoft.com/office/drawing/2014/main" id="{9FCF002D-D9CA-305D-E4B5-CCE5EA39E5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103" y="1693402"/>
            <a:ext cx="2169493" cy="1735594"/>
          </a:xfrm>
          <a:prstGeom prst="rect">
            <a:avLst/>
          </a:prstGeom>
        </p:spPr>
      </p:pic>
      <p:pic>
        <p:nvPicPr>
          <p:cNvPr id="27" name="Picture 26" descr="A red and blue dots&#10;&#10;AI-generated content may be incorrect.">
            <a:extLst>
              <a:ext uri="{FF2B5EF4-FFF2-40B4-BE49-F238E27FC236}">
                <a16:creationId xmlns:a16="http://schemas.microsoft.com/office/drawing/2014/main" id="{E5432FC0-D622-48F0-C609-DB73A66470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7" y="3428996"/>
            <a:ext cx="2169493" cy="1735594"/>
          </a:xfrm>
          <a:prstGeom prst="rect">
            <a:avLst/>
          </a:prstGeom>
        </p:spPr>
      </p:pic>
      <p:pic>
        <p:nvPicPr>
          <p:cNvPr id="29" name="Picture 28" descr="A red and blue dots&#10;&#10;AI-generated content may be incorrect.">
            <a:extLst>
              <a:ext uri="{FF2B5EF4-FFF2-40B4-BE49-F238E27FC236}">
                <a16:creationId xmlns:a16="http://schemas.microsoft.com/office/drawing/2014/main" id="{E4AF62E3-F040-9C31-99A4-8DD197C43DC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66" y="3428996"/>
            <a:ext cx="2169493" cy="1735594"/>
          </a:xfrm>
          <a:prstGeom prst="rect">
            <a:avLst/>
          </a:prstGeom>
        </p:spPr>
      </p:pic>
      <p:pic>
        <p:nvPicPr>
          <p:cNvPr id="31" name="Picture 30" descr="A red and blue dots&#10;&#10;AI-generated content may be incorrect.">
            <a:extLst>
              <a:ext uri="{FF2B5EF4-FFF2-40B4-BE49-F238E27FC236}">
                <a16:creationId xmlns:a16="http://schemas.microsoft.com/office/drawing/2014/main" id="{79586D64-5FF0-2F77-B5C6-433B204F5E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4" y="3428996"/>
            <a:ext cx="2169493" cy="1735594"/>
          </a:xfrm>
          <a:prstGeom prst="rect">
            <a:avLst/>
          </a:prstGeom>
        </p:spPr>
      </p:pic>
      <p:pic>
        <p:nvPicPr>
          <p:cNvPr id="33" name="Picture 32" descr="A red and blue dots&#10;&#10;AI-generated content may be incorrect.">
            <a:extLst>
              <a:ext uri="{FF2B5EF4-FFF2-40B4-BE49-F238E27FC236}">
                <a16:creationId xmlns:a16="http://schemas.microsoft.com/office/drawing/2014/main" id="{932915BD-7104-FA46-4442-BD212B1BC37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22" y="3429000"/>
            <a:ext cx="2169493" cy="1735594"/>
          </a:xfrm>
          <a:prstGeom prst="rect">
            <a:avLst/>
          </a:prstGeom>
        </p:spPr>
      </p:pic>
      <p:pic>
        <p:nvPicPr>
          <p:cNvPr id="35" name="Picture 34" descr="A red and blue dots&#10;&#10;AI-generated content may be incorrect.">
            <a:extLst>
              <a:ext uri="{FF2B5EF4-FFF2-40B4-BE49-F238E27FC236}">
                <a16:creationId xmlns:a16="http://schemas.microsoft.com/office/drawing/2014/main" id="{01E446E6-3322-4A49-ED3C-132DD3D9F0B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401" y="3429000"/>
            <a:ext cx="2169493" cy="1735594"/>
          </a:xfrm>
          <a:prstGeom prst="rect">
            <a:avLst/>
          </a:prstGeom>
        </p:spPr>
      </p:pic>
      <p:pic>
        <p:nvPicPr>
          <p:cNvPr id="37" name="Picture 36" descr="A red and blue dots&#10;&#10;AI-generated content may be incorrect.">
            <a:extLst>
              <a:ext uri="{FF2B5EF4-FFF2-40B4-BE49-F238E27FC236}">
                <a16:creationId xmlns:a16="http://schemas.microsoft.com/office/drawing/2014/main" id="{226B6535-2CD6-3489-4518-ABDD7B1CDA0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3" y="5122404"/>
            <a:ext cx="2169493" cy="1735594"/>
          </a:xfrm>
          <a:prstGeom prst="rect">
            <a:avLst/>
          </a:prstGeom>
        </p:spPr>
      </p:pic>
      <p:pic>
        <p:nvPicPr>
          <p:cNvPr id="39" name="Picture 38" descr="A red and blue dots&#10;&#10;AI-generated content may be incorrect.">
            <a:extLst>
              <a:ext uri="{FF2B5EF4-FFF2-40B4-BE49-F238E27FC236}">
                <a16:creationId xmlns:a16="http://schemas.microsoft.com/office/drawing/2014/main" id="{3D5878D9-73D6-6C95-B204-A2B21F65213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70" y="5122404"/>
            <a:ext cx="2169493" cy="1735594"/>
          </a:xfrm>
          <a:prstGeom prst="rect">
            <a:avLst/>
          </a:prstGeom>
        </p:spPr>
      </p:pic>
      <p:pic>
        <p:nvPicPr>
          <p:cNvPr id="41" name="Picture 40" descr="A red and blue dots&#10;&#10;AI-generated content may be incorrect.">
            <a:extLst>
              <a:ext uri="{FF2B5EF4-FFF2-40B4-BE49-F238E27FC236}">
                <a16:creationId xmlns:a16="http://schemas.microsoft.com/office/drawing/2014/main" id="{773ACBB5-BD82-7838-FDB8-21012298EFF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7" y="5122406"/>
            <a:ext cx="2169493" cy="1735594"/>
          </a:xfrm>
          <a:prstGeom prst="rect">
            <a:avLst/>
          </a:prstGeom>
        </p:spPr>
      </p:pic>
      <p:pic>
        <p:nvPicPr>
          <p:cNvPr id="43" name="Picture 42" descr="A diagram of a graph&#10;&#10;AI-generated content may be incorrect.">
            <a:extLst>
              <a:ext uri="{FF2B5EF4-FFF2-40B4-BE49-F238E27FC236}">
                <a16:creationId xmlns:a16="http://schemas.microsoft.com/office/drawing/2014/main" id="{3FD0D522-0F9E-CBC0-7130-F514B39D25B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24" y="5122404"/>
            <a:ext cx="2169493" cy="1735594"/>
          </a:xfrm>
          <a:prstGeom prst="rect">
            <a:avLst/>
          </a:prstGeom>
        </p:spPr>
      </p:pic>
      <p:pic>
        <p:nvPicPr>
          <p:cNvPr id="45" name="Picture 44" descr="A red and blue dots&#10;&#10;AI-generated content may be incorrect.">
            <a:extLst>
              <a:ext uri="{FF2B5EF4-FFF2-40B4-BE49-F238E27FC236}">
                <a16:creationId xmlns:a16="http://schemas.microsoft.com/office/drawing/2014/main" id="{D425DD68-F7B1-CDCB-7EC7-560E75A93E9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401" y="5122404"/>
            <a:ext cx="2169493" cy="17355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12A7B04-EE8C-B16B-0A3A-BC1EEF938451}"/>
              </a:ext>
            </a:extLst>
          </p:cNvPr>
          <p:cNvSpPr/>
          <p:nvPr/>
        </p:nvSpPr>
        <p:spPr>
          <a:xfrm>
            <a:off x="1421655" y="1390219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original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03627899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2875C-A5CC-E96A-3EAA-DCC8638D9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D9AE0F-DB79-BF04-78C8-060DB3E6256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4B2BF45-95B2-A489-5CB8-6306EAB6B7D1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8F3AA9-B976-35FE-A62F-7EAB7AA20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92CF93-3479-9799-7FBB-1B30BA1A7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698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A81AC-778B-AA16-1F7C-35C70D02E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0E3698-4B05-1409-0E16-08F5A4C1F1D2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B7C4A446-15BC-B898-576B-234EF058FB4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AF6FF3-FE36-8DAA-0E49-89CCCE3EB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1310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68AB1-3E91-E4AA-D602-B9A614A6B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0D00F7-F1A1-7419-1DC5-9B9A649A549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61228C3-E81D-61B4-3330-4EA607D8C84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A0F5B-F36B-B5E3-4AF2-D263AD048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7FED686-DB71-CC43-F75C-AA8A21F77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7979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7A560-793D-A748-7C52-A64FAE806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EC7B76-E167-9A74-B38F-CE2F028E691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BC8EA90-5FAE-FA3F-F5F3-E41908E50C8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AA91DB-A986-09F5-7683-4A2A0303B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3205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A911C-3E90-FCF9-EA95-6BF5C2881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4F1E5D4-7730-B41B-424F-4C947E88E0F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0E0C259-CC01-78F8-AE73-6F8B1F7BAE1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773C1C-D3B3-C894-3F77-9B1A5B591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A4CDAA-9017-2B44-F9F3-1EFAEE58B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745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236DE-B706-B4F6-AD8D-ABA5B9038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9323A0-5393-AA0D-2D96-8F8F2027AE4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0B4F9CF-A8B6-AFEB-0D00-5C5EC9DBB2E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973D2C-8AB5-C023-2BF4-04E278BF8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420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F0D52-5B96-86F3-FCB6-D01FA4340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and blue dots&#10;&#10;AI-generated content may be incorrect.">
            <a:extLst>
              <a:ext uri="{FF2B5EF4-FFF2-40B4-BE49-F238E27FC236}">
                <a16:creationId xmlns:a16="http://schemas.microsoft.com/office/drawing/2014/main" id="{64D39099-2242-CF1B-AAF4-79523E042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7" y="-72"/>
            <a:ext cx="2169493" cy="1735594"/>
          </a:xfrm>
          <a:prstGeom prst="rect">
            <a:avLst/>
          </a:prstGeom>
        </p:spPr>
      </p:pic>
      <p:pic>
        <p:nvPicPr>
          <p:cNvPr id="9" name="Picture 8" descr="A red and blue dots&#10;&#10;AI-generated content may be incorrect.">
            <a:extLst>
              <a:ext uri="{FF2B5EF4-FFF2-40B4-BE49-F238E27FC236}">
                <a16:creationId xmlns:a16="http://schemas.microsoft.com/office/drawing/2014/main" id="{65186F6A-15EB-60EF-6714-CF58D77BF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71" y="-72"/>
            <a:ext cx="2169493" cy="1735594"/>
          </a:xfrm>
          <a:prstGeom prst="rect">
            <a:avLst/>
          </a:prstGeom>
        </p:spPr>
      </p:pic>
      <p:pic>
        <p:nvPicPr>
          <p:cNvPr id="11" name="Picture 10" descr="A red and blue dots&#10;&#10;AI-generated content may be incorrect.">
            <a:extLst>
              <a:ext uri="{FF2B5EF4-FFF2-40B4-BE49-F238E27FC236}">
                <a16:creationId xmlns:a16="http://schemas.microsoft.com/office/drawing/2014/main" id="{935872BE-A27A-6343-009A-23D6BE428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51" y="-46"/>
            <a:ext cx="2169493" cy="1735594"/>
          </a:xfrm>
          <a:prstGeom prst="rect">
            <a:avLst/>
          </a:prstGeom>
        </p:spPr>
      </p:pic>
      <p:pic>
        <p:nvPicPr>
          <p:cNvPr id="13" name="Picture 12" descr="A red and blue dots&#10;&#10;AI-generated content may be incorrect.">
            <a:extLst>
              <a:ext uri="{FF2B5EF4-FFF2-40B4-BE49-F238E27FC236}">
                <a16:creationId xmlns:a16="http://schemas.microsoft.com/office/drawing/2014/main" id="{745ABBF7-9A23-9FBF-06C6-371B69A9A9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421" y="-46"/>
            <a:ext cx="2169493" cy="1735594"/>
          </a:xfrm>
          <a:prstGeom prst="rect">
            <a:avLst/>
          </a:prstGeom>
        </p:spPr>
      </p:pic>
      <p:pic>
        <p:nvPicPr>
          <p:cNvPr id="15" name="Picture 14" descr="A diagram of red and blue dots&#10;&#10;AI-generated content may be incorrect.">
            <a:extLst>
              <a:ext uri="{FF2B5EF4-FFF2-40B4-BE49-F238E27FC236}">
                <a16:creationId xmlns:a16="http://schemas.microsoft.com/office/drawing/2014/main" id="{C9CD53E4-0FD0-7020-63FC-1B3723F0E7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588" y="-46"/>
            <a:ext cx="2169493" cy="1735594"/>
          </a:xfrm>
          <a:prstGeom prst="rect">
            <a:avLst/>
          </a:prstGeom>
        </p:spPr>
      </p:pic>
      <p:pic>
        <p:nvPicPr>
          <p:cNvPr id="17" name="Picture 16" descr="A red and blue dots&#10;&#10;AI-generated content may be incorrect.">
            <a:extLst>
              <a:ext uri="{FF2B5EF4-FFF2-40B4-BE49-F238E27FC236}">
                <a16:creationId xmlns:a16="http://schemas.microsoft.com/office/drawing/2014/main" id="{A421D7B4-7A74-17D3-3865-6B9F1BD055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4" y="1693382"/>
            <a:ext cx="2169493" cy="1735594"/>
          </a:xfrm>
          <a:prstGeom prst="rect">
            <a:avLst/>
          </a:prstGeom>
        </p:spPr>
      </p:pic>
      <p:pic>
        <p:nvPicPr>
          <p:cNvPr id="19" name="Picture 18" descr="A red and blue dots&#10;&#10;AI-generated content may be incorrect.">
            <a:extLst>
              <a:ext uri="{FF2B5EF4-FFF2-40B4-BE49-F238E27FC236}">
                <a16:creationId xmlns:a16="http://schemas.microsoft.com/office/drawing/2014/main" id="{F4D0EA9D-2FF9-50EC-267F-E7EA927D46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68" y="1693391"/>
            <a:ext cx="2169493" cy="1735594"/>
          </a:xfrm>
          <a:prstGeom prst="rect">
            <a:avLst/>
          </a:prstGeom>
        </p:spPr>
      </p:pic>
      <p:pic>
        <p:nvPicPr>
          <p:cNvPr id="21" name="Picture 20" descr="A red and blue dots&#10;&#10;AI-generated content may be incorrect.">
            <a:extLst>
              <a:ext uri="{FF2B5EF4-FFF2-40B4-BE49-F238E27FC236}">
                <a16:creationId xmlns:a16="http://schemas.microsoft.com/office/drawing/2014/main" id="{15840943-970A-B022-755D-AEEE879311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42" y="1693391"/>
            <a:ext cx="2169493" cy="1735594"/>
          </a:xfrm>
          <a:prstGeom prst="rect">
            <a:avLst/>
          </a:prstGeom>
        </p:spPr>
      </p:pic>
      <p:pic>
        <p:nvPicPr>
          <p:cNvPr id="23" name="Picture 22" descr="A red and blue dots&#10;&#10;AI-generated content may be incorrect.">
            <a:extLst>
              <a:ext uri="{FF2B5EF4-FFF2-40B4-BE49-F238E27FC236}">
                <a16:creationId xmlns:a16="http://schemas.microsoft.com/office/drawing/2014/main" id="{90AF51B8-9E1D-1401-73BE-C6CD689408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719" y="1693392"/>
            <a:ext cx="2169493" cy="1735594"/>
          </a:xfrm>
          <a:prstGeom prst="rect">
            <a:avLst/>
          </a:prstGeom>
        </p:spPr>
      </p:pic>
      <p:pic>
        <p:nvPicPr>
          <p:cNvPr id="25" name="Picture 24" descr="A diagram of red and blue dots&#10;&#10;AI-generated content may be incorrect.">
            <a:extLst>
              <a:ext uri="{FF2B5EF4-FFF2-40B4-BE49-F238E27FC236}">
                <a16:creationId xmlns:a16="http://schemas.microsoft.com/office/drawing/2014/main" id="{D356A107-7F5B-740A-631E-25FE5509A0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103" y="1693402"/>
            <a:ext cx="2169493" cy="1735594"/>
          </a:xfrm>
          <a:prstGeom prst="rect">
            <a:avLst/>
          </a:prstGeom>
        </p:spPr>
      </p:pic>
      <p:pic>
        <p:nvPicPr>
          <p:cNvPr id="27" name="Picture 26" descr="A red and blue dots&#10;&#10;AI-generated content may be incorrect.">
            <a:extLst>
              <a:ext uri="{FF2B5EF4-FFF2-40B4-BE49-F238E27FC236}">
                <a16:creationId xmlns:a16="http://schemas.microsoft.com/office/drawing/2014/main" id="{CC11D365-DB57-E134-D556-BC5549AA45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7" y="3428996"/>
            <a:ext cx="2169493" cy="1735594"/>
          </a:xfrm>
          <a:prstGeom prst="rect">
            <a:avLst/>
          </a:prstGeom>
        </p:spPr>
      </p:pic>
      <p:pic>
        <p:nvPicPr>
          <p:cNvPr id="29" name="Picture 28" descr="A red and blue dots&#10;&#10;AI-generated content may be incorrect.">
            <a:extLst>
              <a:ext uri="{FF2B5EF4-FFF2-40B4-BE49-F238E27FC236}">
                <a16:creationId xmlns:a16="http://schemas.microsoft.com/office/drawing/2014/main" id="{D5FE2A9B-5FA2-E747-E083-6167DD92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66" y="3428996"/>
            <a:ext cx="2169493" cy="1735594"/>
          </a:xfrm>
          <a:prstGeom prst="rect">
            <a:avLst/>
          </a:prstGeom>
        </p:spPr>
      </p:pic>
      <p:pic>
        <p:nvPicPr>
          <p:cNvPr id="31" name="Picture 30" descr="A red and blue dots&#10;&#10;AI-generated content may be incorrect.">
            <a:extLst>
              <a:ext uri="{FF2B5EF4-FFF2-40B4-BE49-F238E27FC236}">
                <a16:creationId xmlns:a16="http://schemas.microsoft.com/office/drawing/2014/main" id="{FF94176C-6BF0-A151-D781-F361836F89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4" y="3428996"/>
            <a:ext cx="2169493" cy="1735594"/>
          </a:xfrm>
          <a:prstGeom prst="rect">
            <a:avLst/>
          </a:prstGeom>
        </p:spPr>
      </p:pic>
      <p:pic>
        <p:nvPicPr>
          <p:cNvPr id="33" name="Picture 32" descr="A red and blue dots&#10;&#10;AI-generated content may be incorrect.">
            <a:extLst>
              <a:ext uri="{FF2B5EF4-FFF2-40B4-BE49-F238E27FC236}">
                <a16:creationId xmlns:a16="http://schemas.microsoft.com/office/drawing/2014/main" id="{030EA0A0-E1C4-9881-71F8-EF83E422FA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22" y="3429000"/>
            <a:ext cx="2169493" cy="1735594"/>
          </a:xfrm>
          <a:prstGeom prst="rect">
            <a:avLst/>
          </a:prstGeom>
        </p:spPr>
      </p:pic>
      <p:pic>
        <p:nvPicPr>
          <p:cNvPr id="35" name="Picture 34" descr="A red and blue dots&#10;&#10;AI-generated content may be incorrect.">
            <a:extLst>
              <a:ext uri="{FF2B5EF4-FFF2-40B4-BE49-F238E27FC236}">
                <a16:creationId xmlns:a16="http://schemas.microsoft.com/office/drawing/2014/main" id="{E39FB245-0B7F-926C-9383-99DDF4C8DF5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401" y="3429000"/>
            <a:ext cx="2169493" cy="1735594"/>
          </a:xfrm>
          <a:prstGeom prst="rect">
            <a:avLst/>
          </a:prstGeom>
        </p:spPr>
      </p:pic>
      <p:pic>
        <p:nvPicPr>
          <p:cNvPr id="37" name="Picture 36" descr="A red and blue dots&#10;&#10;AI-generated content may be incorrect.">
            <a:extLst>
              <a:ext uri="{FF2B5EF4-FFF2-40B4-BE49-F238E27FC236}">
                <a16:creationId xmlns:a16="http://schemas.microsoft.com/office/drawing/2014/main" id="{57A7C400-6673-842D-01DB-66CAB86493E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3" y="5122404"/>
            <a:ext cx="2169493" cy="1735594"/>
          </a:xfrm>
          <a:prstGeom prst="rect">
            <a:avLst/>
          </a:prstGeom>
        </p:spPr>
      </p:pic>
      <p:pic>
        <p:nvPicPr>
          <p:cNvPr id="39" name="Picture 38" descr="A red and blue dots&#10;&#10;AI-generated content may be incorrect.">
            <a:extLst>
              <a:ext uri="{FF2B5EF4-FFF2-40B4-BE49-F238E27FC236}">
                <a16:creationId xmlns:a16="http://schemas.microsoft.com/office/drawing/2014/main" id="{2E1099E0-A286-98F1-4A5C-1219A3CE003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70" y="5122404"/>
            <a:ext cx="2169493" cy="1735594"/>
          </a:xfrm>
          <a:prstGeom prst="rect">
            <a:avLst/>
          </a:prstGeom>
        </p:spPr>
      </p:pic>
      <p:pic>
        <p:nvPicPr>
          <p:cNvPr id="41" name="Picture 40" descr="A red and blue dots&#10;&#10;AI-generated content may be incorrect.">
            <a:extLst>
              <a:ext uri="{FF2B5EF4-FFF2-40B4-BE49-F238E27FC236}">
                <a16:creationId xmlns:a16="http://schemas.microsoft.com/office/drawing/2014/main" id="{D47572D8-E038-9341-077D-72D889B4676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7" y="5122406"/>
            <a:ext cx="2169493" cy="1735594"/>
          </a:xfrm>
          <a:prstGeom prst="rect">
            <a:avLst/>
          </a:prstGeom>
        </p:spPr>
      </p:pic>
      <p:pic>
        <p:nvPicPr>
          <p:cNvPr id="43" name="Picture 42" descr="A diagram of a graph&#10;&#10;AI-generated content may be incorrect.">
            <a:extLst>
              <a:ext uri="{FF2B5EF4-FFF2-40B4-BE49-F238E27FC236}">
                <a16:creationId xmlns:a16="http://schemas.microsoft.com/office/drawing/2014/main" id="{4606EC7C-053C-CA44-E041-A4EBCE2651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24" y="5122404"/>
            <a:ext cx="2169493" cy="1735594"/>
          </a:xfrm>
          <a:prstGeom prst="rect">
            <a:avLst/>
          </a:prstGeom>
        </p:spPr>
      </p:pic>
      <p:pic>
        <p:nvPicPr>
          <p:cNvPr id="45" name="Picture 44" descr="A red and blue dots&#10;&#10;AI-generated content may be incorrect.">
            <a:extLst>
              <a:ext uri="{FF2B5EF4-FFF2-40B4-BE49-F238E27FC236}">
                <a16:creationId xmlns:a16="http://schemas.microsoft.com/office/drawing/2014/main" id="{4996DC95-6ADD-A740-3929-8E5B15B81B3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401" y="5122404"/>
            <a:ext cx="2169493" cy="17355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BEFC38-F27F-B7A7-B946-CE10D21F51D9}"/>
              </a:ext>
            </a:extLst>
          </p:cNvPr>
          <p:cNvSpPr/>
          <p:nvPr/>
        </p:nvSpPr>
        <p:spPr>
          <a:xfrm>
            <a:off x="3906772" y="6462311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65DED0-E2B7-B2C3-8D53-390493BB3109}"/>
              </a:ext>
            </a:extLst>
          </p:cNvPr>
          <p:cNvSpPr/>
          <p:nvPr/>
        </p:nvSpPr>
        <p:spPr>
          <a:xfrm>
            <a:off x="1470393" y="4861447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DE0902-9B8F-8D88-5298-322DBDD62C68}"/>
              </a:ext>
            </a:extLst>
          </p:cNvPr>
          <p:cNvSpPr/>
          <p:nvPr/>
        </p:nvSpPr>
        <p:spPr>
          <a:xfrm>
            <a:off x="6343150" y="4833551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84C484-2EF9-12C6-3C2E-C0C21564C06B}"/>
              </a:ext>
            </a:extLst>
          </p:cNvPr>
          <p:cNvSpPr/>
          <p:nvPr/>
        </p:nvSpPr>
        <p:spPr>
          <a:xfrm>
            <a:off x="1470393" y="3061472"/>
            <a:ext cx="1092431" cy="303143"/>
          </a:xfrm>
          <a:prstGeom prst="rect">
            <a:avLst/>
          </a:prstGeom>
          <a:solidFill>
            <a:schemeClr val="accent2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40627A-36F7-6532-0C30-22D5685F0C91}"/>
              </a:ext>
            </a:extLst>
          </p:cNvPr>
          <p:cNvSpPr/>
          <p:nvPr/>
        </p:nvSpPr>
        <p:spPr>
          <a:xfrm>
            <a:off x="8623285" y="1379687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93873729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7D0A7-F100-F286-CAA9-2CB36813F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08056A-B368-6D8D-03A8-15871E5959C1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D408CC3-3A15-E875-7C38-FD848EC62136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61726A-91B8-D6E2-4875-2C80B54D7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E8B6AF0-2225-9D77-2F8F-1EA6A0592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046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 with Noise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dirty="0"/>
                  <a:t>scale again and </a:t>
                </a:r>
                <a:r>
                  <a:rPr lang="en-GB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add noise </a:t>
                </a:r>
                <a:r>
                  <a:rPr lang="en-GB" dirty="0"/>
                  <a:t>to obtain </a:t>
                </a:r>
                <a:r>
                  <a:rPr lang="en-GB" b="1" dirty="0"/>
                  <a:t>Predicted Probabilities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Rescale </a:t>
                </a:r>
                <a:r>
                  <a:rPr lang="en-GB" dirty="0"/>
                  <a:t>with</a:t>
                </a:r>
                <a:r>
                  <a:rPr lang="en-GB" b="1" dirty="0"/>
                  <a:t> new normalization factor: 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de-DE" dirty="0"/>
                  <a:t> 	(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changed</a:t>
                </a:r>
                <a:r>
                  <a:rPr lang="de-DE" dirty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blipFill>
                <a:blip r:embed="rId2"/>
                <a:stretch>
                  <a:fillRect l="-460" b="-64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" b="1184"/>
          <a:stretch/>
        </p:blipFill>
        <p:spPr>
          <a:xfrm>
            <a:off x="804733" y="3055911"/>
            <a:ext cx="4611289" cy="338709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669280" y="4053351"/>
            <a:ext cx="1052108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775979" y="3059545"/>
            <a:ext cx="4777268" cy="33798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9031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BDC61-547B-6F01-8EB2-D34BBAD78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FDD47F-B2D7-73C3-E470-C2028ECF14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49D1D3D-2803-ABE7-4EDA-61C7A9271F0E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3AEB5B-71F8-0F53-9E5A-1968769E8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08859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2C56D-0253-CC0D-01FE-1586A8CD4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B3A961-9CF1-F7BA-2DED-07CA48672CA1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1189C20-6045-3291-9ABB-ED1A3D2C939C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Bin Count True ECE - Gummy Worm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79E5D8-D0A3-9301-6DB7-F1C9FEA3F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7365"/>
            <a:ext cx="3543240" cy="265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270E31-DAEF-3BE9-AD6B-9636DE91A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1237365"/>
            <a:ext cx="3543240" cy="265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72DD2C-1023-124A-2373-F9BA359486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94795"/>
            <a:ext cx="3543239" cy="26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B17923-274E-C1B8-A0C0-9DDFFCD0C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3894795"/>
            <a:ext cx="3543240" cy="26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7191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92FD3-458D-4CA3-57E8-FA8506CCE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3C2524-F5C1-49B7-F589-14F83273B18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5971B8B-6F87-3DCA-9950-BFE5E83D3A28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Bin Count True ECE - Gummy Worm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46B576-E1BE-9241-FE23-591F86D08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7365"/>
            <a:ext cx="3543240" cy="265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E1838B-4965-F815-E973-6DC8D4117A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1237365"/>
            <a:ext cx="3543240" cy="265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273ACF-EA0C-5287-4FA0-1012A07E58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94795"/>
            <a:ext cx="3543239" cy="26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6F16F1-70DC-4314-6E81-ADFBD48925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3894795"/>
            <a:ext cx="3543240" cy="26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91748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46654-4980-4087-E1E8-F094588F6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951E06-B211-7E97-002D-EAF17B91148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3CD6F24-F5B5-AC38-3C04-D7E1EE48E55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Bin Count True ECE - Gummy Worm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3DAFF2-52C5-4572-7350-4F8CE4B36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7365"/>
            <a:ext cx="3543240" cy="265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5C2F82-1F72-A4E9-A533-0BA450CD7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1237365"/>
            <a:ext cx="3543240" cy="265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96A4BE-3962-5FE7-0319-FE227C615D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94795"/>
            <a:ext cx="3543239" cy="26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139720-DFAE-29C2-0231-1B13848E52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3894795"/>
            <a:ext cx="3543240" cy="26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016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F34E4-CCE5-1360-C79B-AD495F939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FB3FE4-D0FB-67BD-B6F5-96134C094CE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F46B5316-4B37-FCD6-0E3A-66196DD662CE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Bin Count True ECE - Gummy Worm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BCE528-5987-192D-5EC6-0697F1BED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7365"/>
            <a:ext cx="3543240" cy="265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4400D7-7A98-7377-34DB-49A437B38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1237365"/>
            <a:ext cx="3543240" cy="265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24F894-7A2A-C5BC-FA23-BFFD693D0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94795"/>
            <a:ext cx="3543239" cy="26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4D084D-D4FF-7BA4-5CDF-655316E085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3894795"/>
            <a:ext cx="3543240" cy="26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488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9B8EA3-D2D4-BC42-F077-BA6FAF076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688" y="268239"/>
            <a:ext cx="3824720" cy="2853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4DCA9F-CF8C-0BC4-9F0F-B8FEBCE04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194" y="268239"/>
            <a:ext cx="3624712" cy="2853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D3A185-6ECE-98AF-E988-3B401B796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92" y="268239"/>
            <a:ext cx="3624712" cy="28533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08BB34-385F-8F6D-DCA3-CAADFFA41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689" y="3350635"/>
            <a:ext cx="3848316" cy="30293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B61736-ADDB-47C1-3214-9CD606DE62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1193" y="3350635"/>
            <a:ext cx="3848317" cy="302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26410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F58AEE-448F-B5A4-EF59-21AE99FFE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29" y="306099"/>
            <a:ext cx="3386319" cy="2665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574A32-A640-36AE-81CA-A08644759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674" y="306098"/>
            <a:ext cx="3386319" cy="26657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4B9518-6226-8401-7B37-0CC48C278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519" y="306099"/>
            <a:ext cx="3386319" cy="26657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A2E8EE-5E23-CCB5-AEB3-6334341667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829" y="3251055"/>
            <a:ext cx="3953179" cy="266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99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64DAC0E-FCB1-2217-F1E1-B2DB4954C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80" y="2010714"/>
            <a:ext cx="5913120" cy="443484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E0A564-D453-E4E0-B4EC-B99995ABF8A0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19" name="Title 6">
              <a:extLst>
                <a:ext uri="{FF2B5EF4-FFF2-40B4-BE49-F238E27FC236}">
                  <a16:creationId xmlns:a16="http://schemas.microsoft.com/office/drawing/2014/main" id="{6442BB2B-3320-B9E0-BC83-9D63B2C6204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8351F6D-0188-6D70-02FF-D115016231FA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1" name="Title 6">
            <a:extLst>
              <a:ext uri="{FF2B5EF4-FFF2-40B4-BE49-F238E27FC236}">
                <a16:creationId xmlns:a16="http://schemas.microsoft.com/office/drawing/2014/main" id="{887DECE3-DDAC-61EA-9FEC-C7258CE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 with Noise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F9022C3-FDE8-9813-3DC3-B9DF437F0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32" y="2193080"/>
            <a:ext cx="4939048" cy="370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10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49309" y="942794"/>
            <a:ext cx="10893381" cy="5609430"/>
            <a:chOff x="654244" y="411957"/>
            <a:chExt cx="10893381" cy="560943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93381" cy="5609430"/>
              <a:chOff x="654244" y="411957"/>
              <a:chExt cx="10893381" cy="560943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5" cy="276190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01753" y="3211983"/>
                <a:ext cx="3745872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072403" y="3812859"/>
              <a:ext cx="3774178" cy="1555868"/>
              <a:chOff x="3719644" y="3912807"/>
              <a:chExt cx="4096129" cy="182400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719644" y="3933595"/>
                <a:ext cx="2225794" cy="1803214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589980" y="3912807"/>
                <a:ext cx="2225793" cy="1803214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Variance Deviation (Dynamic Rescaling)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74D19D-B28F-E6D9-35A8-80689EF46AC8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887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Comparison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without Noise - with Noise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B94CE7-3251-6D10-2EDF-23FC3A37D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096000" y="2503254"/>
            <a:ext cx="4980876" cy="35238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7AE7C-EC92-E991-B3C2-DC423757BF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42562" y="2503254"/>
            <a:ext cx="4980877" cy="35238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2A1D93-B6EC-3FF5-682D-6E370D6F6974}"/>
              </a:ext>
            </a:extLst>
          </p:cNvPr>
          <p:cNvSpPr txBox="1"/>
          <p:nvPr/>
        </p:nvSpPr>
        <p:spPr>
          <a:xfrm>
            <a:off x="642562" y="1997556"/>
            <a:ext cx="231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Without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Noise</a:t>
            </a:r>
            <a:endParaRPr lang="LID4096" dirty="0">
              <a:solidFill>
                <a:schemeClr val="bg1">
                  <a:lumMod val="6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986336-A288-E7F5-AA95-4CB1F82B5702}"/>
              </a:ext>
            </a:extLst>
          </p:cNvPr>
          <p:cNvSpPr txBox="1"/>
          <p:nvPr/>
        </p:nvSpPr>
        <p:spPr>
          <a:xfrm>
            <a:off x="6096000" y="2001773"/>
            <a:ext cx="231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With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Noise</a:t>
            </a:r>
            <a:endParaRPr lang="LID4096" dirty="0">
              <a:solidFill>
                <a:schemeClr val="bg1">
                  <a:lumMod val="6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00448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</a:t>
            </a:r>
            <a:r>
              <a:rPr lang="en-GB" sz="4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(Static Rescaling)</a:t>
            </a:r>
            <a:endParaRPr lang="en-GB" sz="32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84574"/>
                <a:ext cx="10748058" cy="1484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GB" b="1" dirty="0"/>
                  <a:t>BUT </a:t>
                </a:r>
                <a:r>
                  <a:rPr lang="en-GB" dirty="0"/>
                  <a:t>divide rescale factor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𝑣𝑎𝑟𝑖𝑎𝑛𝑐𝑒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𝑠𝑝𝑎𝑛</m:t>
                        </m:r>
                      </m:num>
                      <m:den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dirty="0"/>
                  <a:t>, such that all probabilities will be in range [0,1]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r>
                  <a:rPr lang="en-GB" dirty="0"/>
                  <a:t> and scale again to obtain </a:t>
                </a:r>
                <a:r>
                  <a:rPr lang="en-GB" b="1" dirty="0"/>
                  <a:t>Predicted Probabilities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84574"/>
                <a:ext cx="10748058" cy="1484189"/>
              </a:xfrm>
              <a:prstGeom prst="rect">
                <a:avLst/>
              </a:prstGeom>
              <a:blipFill>
                <a:blip r:embed="rId2"/>
                <a:stretch>
                  <a:fillRect l="-397" b="-573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244582" y="4238893"/>
            <a:ext cx="1476807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B5A219-D416-D026-CF3F-47A519C504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" r="1459"/>
          <a:stretch/>
        </p:blipFill>
        <p:spPr>
          <a:xfrm>
            <a:off x="765424" y="3211431"/>
            <a:ext cx="4201489" cy="3245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81AEAD-3747-BB1A-A46A-23C5E679B8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9466" y="3111913"/>
            <a:ext cx="4617110" cy="346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10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93381" cy="5609430"/>
            <a:chOff x="654244" y="411957"/>
            <a:chExt cx="10893381" cy="560943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93381" cy="5609430"/>
              <a:chOff x="654244" y="411957"/>
              <a:chExt cx="10893381" cy="560943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9" cy="279788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09" cy="279788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9" cy="279788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6" cy="276190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01753" y="3211983"/>
                <a:ext cx="3745872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317746" y="3996864"/>
              <a:ext cx="3283495" cy="1187856"/>
              <a:chOff x="3985915" y="4128524"/>
              <a:chExt cx="3563588" cy="1392568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85915" y="4149313"/>
                <a:ext cx="1693251" cy="1371779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856251" y="4128524"/>
                <a:ext cx="1693252" cy="1371779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Variance Deviation (Static Rescaling)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33113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Sine (Phase Shift)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84574"/>
                <a:ext cx="10748058" cy="1468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GB" b="1" dirty="0"/>
                  <a:t>BUT </a:t>
                </a:r>
                <a:r>
                  <a:rPr lang="en-GB" dirty="0"/>
                  <a:t>replace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with </a:t>
                </a:r>
                <a:r>
                  <a:rPr lang="en-GB" b="1" dirty="0"/>
                  <a:t>normalized sine wave</a:t>
                </a:r>
                <a:r>
                  <a:rPr lang="en-GB" dirty="0"/>
                  <a:t>: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de-DE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GB" b="1" dirty="0"/>
                  <a:t> AND </a:t>
                </a:r>
                <a:r>
                  <a:rPr lang="en-GB" dirty="0"/>
                  <a:t>sample from uniform dist.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Sine Argument </a:t>
                </a:r>
                <a:r>
                  <a:rPr lang="en-GB" dirty="0"/>
                  <a:t>by adding a scalar value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GB" dirty="0"/>
                  <a:t> to obtain </a:t>
                </a:r>
                <a:r>
                  <a:rPr lang="en-GB" b="1" dirty="0"/>
                  <a:t>Predicted Probabilities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84574"/>
                <a:ext cx="10748058" cy="1468672"/>
              </a:xfrm>
              <a:prstGeom prst="rect">
                <a:avLst/>
              </a:prstGeom>
              <a:blipFill>
                <a:blip r:embed="rId3"/>
                <a:stretch>
                  <a:fillRect l="-397" b="-580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4966914" y="4238893"/>
            <a:ext cx="1754476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46D9D-025C-5DDC-F464-43E8259B20D5}"/>
                  </a:ext>
                </a:extLst>
              </p:cNvPr>
              <p:cNvSpPr txBox="1"/>
              <p:nvPr/>
            </p:nvSpPr>
            <p:spPr>
              <a:xfrm>
                <a:off x="41096" y="6439368"/>
                <a:ext cx="60549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sample </a:t>
                </a:r>
                <a:r>
                  <a:rPr lang="de-DE" sz="1600" dirty="0" err="1">
                    <a:solidFill>
                      <a:schemeClr val="bg2">
                        <a:lumMod val="50000"/>
                      </a:schemeClr>
                    </a:solidFill>
                  </a:rPr>
                  <a:t>size</a:t>
                </a:r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: 40000;	sample </a:t>
                </a:r>
                <a:r>
                  <a:rPr lang="de-DE" sz="1600" dirty="0" err="1">
                    <a:solidFill>
                      <a:schemeClr val="bg2">
                        <a:lumMod val="50000"/>
                      </a:schemeClr>
                    </a:solidFill>
                  </a:rPr>
                  <a:t>range</a:t>
                </a:r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[−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endParaRPr lang="LID4096" sz="16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46D9D-025C-5DDC-F464-43E8259B2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6" y="6439368"/>
                <a:ext cx="6054904" cy="338554"/>
              </a:xfrm>
              <a:prstGeom prst="rect">
                <a:avLst/>
              </a:prstGeom>
              <a:blipFill>
                <a:blip r:embed="rId5"/>
                <a:stretch>
                  <a:fillRect l="-604" t="-5357" b="-2142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3B5A219-D416-D026-CF3F-47A519C504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" r="1459"/>
          <a:stretch/>
        </p:blipFill>
        <p:spPr>
          <a:xfrm>
            <a:off x="765424" y="3211431"/>
            <a:ext cx="4201489" cy="3245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81AEAD-3747-BB1A-A46A-23C5E679B8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9466" y="3111913"/>
            <a:ext cx="4617110" cy="346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92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A13F0-5697-166B-6496-F53721A0C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4597DB-C2F7-2167-FA5E-7838DEDAE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0828" y="1027906"/>
            <a:ext cx="4311651" cy="32337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C7D345-8BA8-71D2-E315-11BE99F2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04" y="901700"/>
            <a:ext cx="46482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49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C7408E-B1A6-EBE5-EEC5-1D5D928EA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11" y="1368174"/>
            <a:ext cx="5677289" cy="38283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4C9DC1-66EE-B5DC-710D-F1896E671F14}"/>
              </a:ext>
            </a:extLst>
          </p:cNvPr>
          <p:cNvSpPr txBox="1"/>
          <p:nvPr/>
        </p:nvSpPr>
        <p:spPr>
          <a:xfrm>
            <a:off x="418710" y="884702"/>
            <a:ext cx="2725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Sample </a:t>
            </a:r>
            <a:r>
              <a:rPr lang="de-DE" dirty="0" err="1"/>
              <a:t>size</a:t>
            </a:r>
            <a:r>
              <a:rPr lang="de-DE" dirty="0"/>
              <a:t>: 100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4705EA-467E-CCFB-85BD-13A3C814EA93}"/>
              </a:ext>
            </a:extLst>
          </p:cNvPr>
          <p:cNvSpPr txBox="1"/>
          <p:nvPr/>
        </p:nvSpPr>
        <p:spPr>
          <a:xfrm>
            <a:off x="6288230" y="884702"/>
            <a:ext cx="2725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Sample </a:t>
            </a:r>
            <a:r>
              <a:rPr lang="de-DE" dirty="0" err="1"/>
              <a:t>size</a:t>
            </a:r>
            <a:r>
              <a:rPr lang="de-DE" dirty="0"/>
              <a:t>: 1000</a:t>
            </a:r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612189-DAEA-DE98-AC6C-CD4AA6831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230" y="1368173"/>
            <a:ext cx="5677289" cy="382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82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7FDA6D-D46D-A3F2-95B4-F9F3FB73B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Written</a:t>
            </a:r>
            <a:r>
              <a:rPr lang="de-DE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Thesis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FE2B04-0292-40E6-AD2A-1265FAF50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Introductory Chapter</a:t>
            </a:r>
          </a:p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Concepts Chapter: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Calibration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True Expected Calibration Error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ECE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alternative Metrics</a:t>
            </a:r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A50F8338-147A-996D-7E6D-677456A67E65}"/>
              </a:ext>
            </a:extLst>
          </p:cNvPr>
          <p:cNvGrpSpPr/>
          <p:nvPr/>
        </p:nvGrpSpPr>
        <p:grpSpPr>
          <a:xfrm>
            <a:off x="142566" y="2144990"/>
            <a:ext cx="11001109" cy="4518768"/>
            <a:chOff x="-57150" y="1825625"/>
            <a:chExt cx="11630026" cy="4737566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DB3ADC89-75E2-4046-73E0-9F6C10738921}"/>
                </a:ext>
              </a:extLst>
            </p:cNvPr>
            <p:cNvSpPr txBox="1"/>
            <p:nvPr/>
          </p:nvSpPr>
          <p:spPr>
            <a:xfrm>
              <a:off x="-57150" y="6240511"/>
              <a:ext cx="6381750" cy="322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94360">
                <a:spcAft>
                  <a:spcPts val="600"/>
                </a:spcAft>
              </a:pPr>
              <a:r>
                <a:rPr lang="de-DE" sz="1400" kern="1200" dirty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hlinkClick r:id="rId2"/>
                </a:rPr>
                <a:t>https://www.overleaf.com/read/hzhhzvtfkmkz#ca9a3b</a:t>
              </a:r>
              <a:endParaRPr lang="de-DE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2E856829-E33D-127A-E251-399EBAC0A5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16" r="7375" b="8448"/>
            <a:stretch/>
          </p:blipFill>
          <p:spPr>
            <a:xfrm>
              <a:off x="6324600" y="1825625"/>
              <a:ext cx="5248276" cy="2860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5344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574D24-6863-3F5F-494B-BF8E12FCB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979" y="1973585"/>
            <a:ext cx="4639352" cy="3466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8B2AC7-6EB9-3E47-E095-0B20D6666EB4}"/>
              </a:ext>
            </a:extLst>
          </p:cNvPr>
          <p:cNvSpPr txBox="1"/>
          <p:nvPr/>
        </p:nvSpPr>
        <p:spPr>
          <a:xfrm>
            <a:off x="169576" y="395555"/>
            <a:ext cx="5904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sample </a:t>
            </a:r>
            <a:r>
              <a:rPr lang="de-DE" dirty="0" err="1"/>
              <a:t>size</a:t>
            </a:r>
            <a:r>
              <a:rPr lang="de-DE" dirty="0"/>
              <a:t>: 40000;	 </a:t>
            </a:r>
            <a:r>
              <a:rPr lang="de-DE" dirty="0" err="1"/>
              <a:t>noise</a:t>
            </a:r>
            <a:r>
              <a:rPr lang="de-DE" dirty="0"/>
              <a:t>: </a:t>
            </a:r>
            <a:r>
              <a:rPr lang="de-DE" dirty="0" err="1"/>
              <a:t>gaussian</a:t>
            </a:r>
            <a:r>
              <a:rPr lang="de-DE" dirty="0"/>
              <a:t>;</a:t>
            </a:r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95A839-D3C1-1142-5C49-57BC37C9E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76" y="3928688"/>
            <a:ext cx="3420515" cy="27448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169E39-F1A2-E342-EBEF-1951CE15F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750" y="3928688"/>
            <a:ext cx="3420515" cy="27448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B36E99-3EFD-57F3-3015-16FCC5008E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669" y="1087404"/>
            <a:ext cx="3414334" cy="27448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B9F0A7-0B9F-DB15-E603-0254549603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8752" y="1087969"/>
            <a:ext cx="3420513" cy="274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73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82248" cy="5583542"/>
            <a:chOff x="654244" y="411957"/>
            <a:chExt cx="10882248" cy="558354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82248" cy="5583542"/>
              <a:chOff x="654244" y="411957"/>
              <a:chExt cx="10882248" cy="558354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9" cy="2797882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10" cy="279788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9" cy="279788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6" cy="276191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0619" y="3186095"/>
                <a:ext cx="3745873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022125" y="3839691"/>
              <a:ext cx="3938498" cy="1513361"/>
              <a:chOff x="3665077" y="3944265"/>
              <a:chExt cx="4274465" cy="177416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665077" y="3944267"/>
                <a:ext cx="2189938" cy="1774167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A1D0C8E-32C3-32A5-13E5-74BC8B601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749603" y="3944265"/>
                <a:ext cx="2189939" cy="1774168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Sine (Phase Shift)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71591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1D7AD2F5-7966-2AFD-1610-2CD8D0DFE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Why is TCE so high?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88E8463-94E6-7B48-00B3-E07C9AB41777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7" name="Title 6">
              <a:extLst>
                <a:ext uri="{FF2B5EF4-FFF2-40B4-BE49-F238E27FC236}">
                  <a16:creationId xmlns:a16="http://schemas.microsoft.com/office/drawing/2014/main" id="{2632CD18-AEC2-3429-95FF-51D1CA46C302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BC574A-7CFD-3C4E-29F4-5B8C215544B7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6F06B77-5DD4-F8A8-D35B-0FB20EFBC333}"/>
              </a:ext>
            </a:extLst>
          </p:cNvPr>
          <p:cNvGrpSpPr/>
          <p:nvPr/>
        </p:nvGrpSpPr>
        <p:grpSpPr>
          <a:xfrm>
            <a:off x="838200" y="2010714"/>
            <a:ext cx="3957700" cy="4197689"/>
            <a:chOff x="703993" y="1871156"/>
            <a:chExt cx="3957700" cy="419768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0DBD95D-A66A-D4CF-0425-78C2274FE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0726"/>
            <a:stretch/>
          </p:blipFill>
          <p:spPr>
            <a:xfrm>
              <a:off x="703993" y="4668475"/>
              <a:ext cx="3858163" cy="140037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88D826-CB57-5B3A-F0DA-8E0D72224F50}"/>
                </a:ext>
              </a:extLst>
            </p:cNvPr>
            <p:cNvSpPr txBox="1"/>
            <p:nvPr/>
          </p:nvSpPr>
          <p:spPr>
            <a:xfrm>
              <a:off x="703993" y="1871156"/>
              <a:ext cx="3457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2">
                      <a:lumMod val="50000"/>
                    </a:schemeClr>
                  </a:solidFill>
                </a:rPr>
                <a:t>Excerpt from Original Paper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FE4C81-8511-2C5E-50A4-7C2A90781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424" y="2172576"/>
              <a:ext cx="3896269" cy="89547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9DC01A6-CCB4-0D80-530C-A73759E13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3993" y="3089765"/>
              <a:ext cx="3867690" cy="140037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5C1342-E851-E598-C55D-4CA5D4AEC8E5}"/>
              </a:ext>
            </a:extLst>
          </p:cNvPr>
          <p:cNvGrpSpPr/>
          <p:nvPr/>
        </p:nvGrpSpPr>
        <p:grpSpPr>
          <a:xfrm>
            <a:off x="5695682" y="2010714"/>
            <a:ext cx="3858163" cy="3308571"/>
            <a:chOff x="5962382" y="2760274"/>
            <a:chExt cx="3858163" cy="330857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37CDC71-3D9D-1470-E6C2-64C4BFD123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31"/>
            <a:stretch/>
          </p:blipFill>
          <p:spPr>
            <a:xfrm>
              <a:off x="6000480" y="4020684"/>
              <a:ext cx="3820065" cy="204816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18AF1C-E646-76FE-8334-6E24BE5C9E49}"/>
                </a:ext>
              </a:extLst>
            </p:cNvPr>
            <p:cNvSpPr txBox="1"/>
            <p:nvPr/>
          </p:nvSpPr>
          <p:spPr>
            <a:xfrm>
              <a:off x="5962382" y="2760274"/>
              <a:ext cx="3457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2">
                      <a:lumMod val="50000"/>
                    </a:schemeClr>
                  </a:solidFill>
                </a:rPr>
                <a:t>Excerpt from Original Paper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8032B03-2D16-EB27-3917-7152F8494C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0372"/>
            <a:stretch/>
          </p:blipFill>
          <p:spPr>
            <a:xfrm>
              <a:off x="5962382" y="3068051"/>
              <a:ext cx="3858163" cy="9362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5841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3034EED-749A-BF04-0E40-C24F78C5ECB6}"/>
              </a:ext>
            </a:extLst>
          </p:cNvPr>
          <p:cNvGrpSpPr/>
          <p:nvPr/>
        </p:nvGrpSpPr>
        <p:grpSpPr>
          <a:xfrm>
            <a:off x="336518" y="1566364"/>
            <a:ext cx="5677289" cy="4226014"/>
            <a:chOff x="331381" y="1884862"/>
            <a:chExt cx="5677289" cy="422601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EC7408E-B1A6-EBE5-EEC5-1D5D928EA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381" y="2282575"/>
              <a:ext cx="5677289" cy="382830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4C9DC1-66EE-B5DC-710D-F1896E671F14}"/>
                </a:ext>
              </a:extLst>
            </p:cNvPr>
            <p:cNvSpPr txBox="1"/>
            <p:nvPr/>
          </p:nvSpPr>
          <p:spPr>
            <a:xfrm>
              <a:off x="331381" y="1884862"/>
              <a:ext cx="27251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Sample </a:t>
              </a:r>
              <a:r>
                <a:rPr lang="de-DE" sz="1600" dirty="0" err="1">
                  <a:solidFill>
                    <a:schemeClr val="bg1">
                      <a:lumMod val="50000"/>
                    </a:schemeClr>
                  </a:solidFill>
                </a:rPr>
                <a:t>size</a:t>
              </a:r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: 100</a:t>
              </a:r>
              <a:endParaRPr lang="LID4096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CBF3927-A305-2E61-BF91-1F4F52D6C942}"/>
              </a:ext>
            </a:extLst>
          </p:cNvPr>
          <p:cNvGrpSpPr/>
          <p:nvPr/>
        </p:nvGrpSpPr>
        <p:grpSpPr>
          <a:xfrm>
            <a:off x="6206037" y="1566364"/>
            <a:ext cx="5677289" cy="4226013"/>
            <a:chOff x="6200900" y="1884862"/>
            <a:chExt cx="5677289" cy="42260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4705EA-467E-CCFB-85BD-13A3C814EA93}"/>
                </a:ext>
              </a:extLst>
            </p:cNvPr>
            <p:cNvSpPr txBox="1"/>
            <p:nvPr/>
          </p:nvSpPr>
          <p:spPr>
            <a:xfrm>
              <a:off x="6200900" y="1884862"/>
              <a:ext cx="27251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Sample </a:t>
              </a:r>
              <a:r>
                <a:rPr lang="de-DE" sz="1600" dirty="0" err="1">
                  <a:solidFill>
                    <a:schemeClr val="bg1">
                      <a:lumMod val="50000"/>
                    </a:schemeClr>
                  </a:solidFill>
                </a:rPr>
                <a:t>size</a:t>
              </a:r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: 1000</a:t>
              </a:r>
              <a:endParaRPr lang="LID4096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2612189-DAEA-DE98-AC6C-CD4AA6831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0900" y="2282574"/>
              <a:ext cx="5677289" cy="3828301"/>
            </a:xfrm>
            <a:prstGeom prst="rect">
              <a:avLst/>
            </a:prstGeom>
          </p:spPr>
        </p:pic>
      </p:grpSp>
      <p:sp>
        <p:nvSpPr>
          <p:cNvPr id="2" name="Title 6">
            <a:extLst>
              <a:ext uri="{FF2B5EF4-FFF2-40B4-BE49-F238E27FC236}">
                <a16:creationId xmlns:a16="http://schemas.microsoft.com/office/drawing/2014/main" id="{01C426F9-B269-BF3A-ED7B-A7E3B11F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904912" cy="730054"/>
          </a:xfrm>
        </p:spPr>
        <p:txBody>
          <a:bodyPr>
            <a:normAutofit/>
          </a:bodyPr>
          <a:lstStyle/>
          <a:p>
            <a:r>
              <a:rPr lang="en-GB" sz="3200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 – Reduced Sample Size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73065F-F334-82AC-7A95-E31A69F36442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73131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Noise Increase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9286983" cy="1303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Add</a:t>
                </a:r>
                <a:r>
                  <a:rPr lang="en-GB" dirty="0"/>
                  <a:t> modified gaussian noise:</a:t>
                </a:r>
                <a:r>
                  <a:rPr lang="de-DE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𝑠𝑡𝑒𝑝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Clip </a:t>
                </a:r>
                <a:r>
                  <a:rPr lang="en-GB" dirty="0"/>
                  <a:t>to range [0,1]</a:t>
                </a:r>
                <a:endParaRPr lang="en-GB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9286983" cy="1303498"/>
              </a:xfrm>
              <a:prstGeom prst="rect">
                <a:avLst/>
              </a:prstGeom>
              <a:blipFill>
                <a:blip r:embed="rId3"/>
                <a:stretch>
                  <a:fillRect l="-460" b="-654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" b="904"/>
          <a:stretch/>
        </p:blipFill>
        <p:spPr>
          <a:xfrm>
            <a:off x="765424" y="3160556"/>
            <a:ext cx="4606368" cy="337975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476186" y="4040560"/>
            <a:ext cx="1188754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7" b="2658"/>
          <a:stretch/>
        </p:blipFill>
        <p:spPr>
          <a:xfrm>
            <a:off x="6769335" y="2912724"/>
            <a:ext cx="4980877" cy="36275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37731" y="6519446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665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785070" y="1138160"/>
            <a:ext cx="10408805" cy="5530667"/>
            <a:chOff x="776202" y="411958"/>
            <a:chExt cx="10408805" cy="553066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776202" y="411958"/>
              <a:ext cx="10408805" cy="5530667"/>
              <a:chOff x="776202" y="411958"/>
              <a:chExt cx="10408805" cy="553066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6202" y="411958"/>
                <a:ext cx="3415189" cy="267714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352072" y="411959"/>
                <a:ext cx="3336127" cy="267713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48880" y="411959"/>
                <a:ext cx="3336127" cy="2677139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3267" y="3209843"/>
                <a:ext cx="3405466" cy="273278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24214" y="3211983"/>
                <a:ext cx="3260793" cy="2616686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251317" y="3821728"/>
              <a:ext cx="3610313" cy="1405114"/>
              <a:chOff x="3913821" y="3923205"/>
              <a:chExt cx="3918287" cy="1647268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13821" y="3923206"/>
                <a:ext cx="1900353" cy="164726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931755" y="3923205"/>
                <a:ext cx="1900353" cy="1647267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Noise Increase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60974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8684998-782A-5BD0-5F55-954B5CAE5202}"/>
              </a:ext>
            </a:extLst>
          </p:cNvPr>
          <p:cNvGrpSpPr/>
          <p:nvPr/>
        </p:nvGrpSpPr>
        <p:grpSpPr>
          <a:xfrm>
            <a:off x="662208" y="1298876"/>
            <a:ext cx="5969011" cy="2299355"/>
            <a:chOff x="613534" y="159870"/>
            <a:chExt cx="7745650" cy="29297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96B5EE-F651-645A-16CA-F44F07656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4" t="1" r="33209" b="53998"/>
            <a:stretch/>
          </p:blipFill>
          <p:spPr>
            <a:xfrm>
              <a:off x="613534" y="159870"/>
              <a:ext cx="3999762" cy="29297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DDA12A-F604-E6B3-DAE7-AE9B0F1D7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8" y="187500"/>
              <a:ext cx="3721786" cy="287451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620A84-FA15-C0DA-99EB-A75F449E6A8A}"/>
              </a:ext>
            </a:extLst>
          </p:cNvPr>
          <p:cNvGrpSpPr/>
          <p:nvPr/>
        </p:nvGrpSpPr>
        <p:grpSpPr>
          <a:xfrm>
            <a:off x="662209" y="3905346"/>
            <a:ext cx="5969010" cy="2299355"/>
            <a:chOff x="613534" y="3526970"/>
            <a:chExt cx="7745651" cy="29297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4CE735-AB73-EF9A-7845-EE76BD8BA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7" y="3554600"/>
              <a:ext cx="3721788" cy="287451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3CA8F2-4193-4757-6A17-8289E8027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4" t="52869" r="33209" b="1130"/>
            <a:stretch/>
          </p:blipFill>
          <p:spPr>
            <a:xfrm>
              <a:off x="613534" y="3526970"/>
              <a:ext cx="3999762" cy="2929781"/>
            </a:xfrm>
            <a:prstGeom prst="rect">
              <a:avLst/>
            </a:prstGeom>
          </p:spPr>
        </p:pic>
      </p:grpSp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Random Forest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2000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9A36E7-8B15-4B08-9FC7-301DA9C1A171}"/>
                  </a:ext>
                </a:extLst>
              </p:cNvPr>
              <p:cNvSpPr txBox="1"/>
              <p:nvPr/>
            </p:nvSpPr>
            <p:spPr>
              <a:xfrm>
                <a:off x="6649792" y="1940240"/>
                <a:ext cx="5542208" cy="1016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0, 0.07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0.05</m:t>
                            </m:r>
                          </m:e>
                        </m:d>
                        <m:d>
                          <m:d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1.05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6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/>
                  <a:t>clip</a:t>
                </a:r>
                <a:r>
                  <a:rPr lang="en-GB" sz="1600" b="1" dirty="0"/>
                  <a:t> </a:t>
                </a:r>
                <a:r>
                  <a:rPr lang="en-GB" sz="1600" dirty="0"/>
                  <a:t>to range [0,1]</a:t>
                </a:r>
                <a:endParaRPr lang="en-GB" sz="16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9A36E7-8B15-4B08-9FC7-301DA9C1A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92" y="1940240"/>
                <a:ext cx="5542208" cy="1016625"/>
              </a:xfrm>
              <a:prstGeom prst="rect">
                <a:avLst/>
              </a:prstGeom>
              <a:blipFill>
                <a:blip r:embed="rId5"/>
                <a:stretch>
                  <a:fillRect l="-440" b="-658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/>
              <p:nvPr/>
            </p:nvSpPr>
            <p:spPr>
              <a:xfrm>
                <a:off x="6631219" y="4300489"/>
                <a:ext cx="5542208" cy="1509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0, 0.06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0.05</m:t>
                            </m:r>
                          </m:e>
                        </m:d>
                        <m:d>
                          <m:d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1.05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6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/>
                  <a:t>clip</a:t>
                </a:r>
                <a:r>
                  <a:rPr lang="en-GB" sz="1600" b="1" dirty="0"/>
                  <a:t> </a:t>
                </a:r>
                <a:r>
                  <a:rPr lang="en-GB" sz="1600" dirty="0"/>
                  <a:t>to range [0,1.25]</a:t>
                </a:r>
                <a:br>
                  <a:rPr lang="en-GB" sz="1600" dirty="0"/>
                </a:br>
                <a:r>
                  <a:rPr lang="en-GB" sz="1600" dirty="0"/>
                  <a:t>multiply by 0.8</a:t>
                </a:r>
                <a:endParaRPr lang="en-GB" sz="16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219" y="4300489"/>
                <a:ext cx="5542208" cy="1509067"/>
              </a:xfrm>
              <a:prstGeom prst="rect">
                <a:avLst/>
              </a:prstGeom>
              <a:blipFill>
                <a:blip r:embed="rId6"/>
                <a:stretch>
                  <a:fillRect l="-440" b="-403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0450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8684998-782A-5BD0-5F55-954B5CAE5202}"/>
              </a:ext>
            </a:extLst>
          </p:cNvPr>
          <p:cNvGrpSpPr/>
          <p:nvPr/>
        </p:nvGrpSpPr>
        <p:grpSpPr>
          <a:xfrm>
            <a:off x="662208" y="1298876"/>
            <a:ext cx="5969011" cy="2299355"/>
            <a:chOff x="613534" y="159870"/>
            <a:chExt cx="7745650" cy="29297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96B5EE-F651-645A-16CA-F44F07656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" r="839"/>
            <a:stretch/>
          </p:blipFill>
          <p:spPr>
            <a:xfrm>
              <a:off x="613534" y="159870"/>
              <a:ext cx="3999762" cy="29297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DDA12A-F604-E6B3-DAE7-AE9B0F1D7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8" y="187066"/>
              <a:ext cx="3721786" cy="287538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620A84-FA15-C0DA-99EB-A75F449E6A8A}"/>
              </a:ext>
            </a:extLst>
          </p:cNvPr>
          <p:cNvGrpSpPr/>
          <p:nvPr/>
        </p:nvGrpSpPr>
        <p:grpSpPr>
          <a:xfrm>
            <a:off x="662209" y="3905346"/>
            <a:ext cx="5969010" cy="2299355"/>
            <a:chOff x="613534" y="3526970"/>
            <a:chExt cx="7745651" cy="29297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4CE735-AB73-EF9A-7845-EE76BD8BA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7" y="3554600"/>
              <a:ext cx="3721788" cy="287451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3CA8F2-4193-4757-6A17-8289E8027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9" b="1689"/>
            <a:stretch/>
          </p:blipFill>
          <p:spPr>
            <a:xfrm>
              <a:off x="613534" y="3526970"/>
              <a:ext cx="3999762" cy="2929781"/>
            </a:xfrm>
            <a:prstGeom prst="rect">
              <a:avLst/>
            </a:prstGeom>
          </p:spPr>
        </p:pic>
      </p:grpSp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Support Vector Machine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2000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/>
              <p:nvPr/>
            </p:nvSpPr>
            <p:spPr>
              <a:xfrm>
                <a:off x="6649792" y="3833667"/>
                <a:ext cx="5542208" cy="2371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0, 0.04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4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</m:t>
                            </m:r>
                          </m:sup>
                        </m:sSup>
                      </m:den>
                    </m:f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de-DE" sz="1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e-DE" sz="14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+1.5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1.1</m:t>
                        </m:r>
                      </m:sup>
                    </m:sSup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∗0.8+0.1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clip</a:t>
                </a:r>
                <a:r>
                  <a:rPr lang="en-GB" sz="1400" b="1" dirty="0"/>
                  <a:t> </a:t>
                </a:r>
                <a:r>
                  <a:rPr lang="en-GB" sz="1400" dirty="0"/>
                  <a:t>to range [0,1.25]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multiply by 0.8</a:t>
                </a:r>
                <a:endParaRPr lang="en-GB" sz="14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92" y="3833667"/>
                <a:ext cx="5542208" cy="2371034"/>
              </a:xfrm>
              <a:prstGeom prst="rect">
                <a:avLst/>
              </a:prstGeom>
              <a:blipFill>
                <a:blip r:embed="rId6"/>
                <a:stretch>
                  <a:fillRect l="-220" b="-154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/>
              <p:nvPr/>
            </p:nvSpPr>
            <p:spPr>
              <a:xfrm>
                <a:off x="6723625" y="1298876"/>
                <a:ext cx="5542208" cy="1508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0, 0.02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4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</m:t>
                            </m:r>
                          </m:sup>
                        </m:sSup>
                      </m:den>
                    </m:f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de-DE" sz="1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e-DE" sz="14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1.5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1.1</m:t>
                        </m:r>
                      </m:sup>
                    </m:sSup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∗0.8+0.1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i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625" y="1298876"/>
                <a:ext cx="5542208" cy="1508170"/>
              </a:xfrm>
              <a:prstGeom prst="rect">
                <a:avLst/>
              </a:prstGeom>
              <a:blipFill>
                <a:blip r:embed="rId7"/>
                <a:stretch>
                  <a:fillRect l="-220" b="-202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2626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8684998-782A-5BD0-5F55-954B5CAE5202}"/>
              </a:ext>
            </a:extLst>
          </p:cNvPr>
          <p:cNvGrpSpPr/>
          <p:nvPr/>
        </p:nvGrpSpPr>
        <p:grpSpPr>
          <a:xfrm>
            <a:off x="662208" y="1298876"/>
            <a:ext cx="5969011" cy="2299355"/>
            <a:chOff x="613534" y="159870"/>
            <a:chExt cx="7745650" cy="29297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96B5EE-F651-645A-16CA-F44F07656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7" b="817"/>
            <a:stretch/>
          </p:blipFill>
          <p:spPr>
            <a:xfrm>
              <a:off x="613534" y="159870"/>
              <a:ext cx="3999762" cy="29297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DDA12A-F604-E6B3-DAE7-AE9B0F1D7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8" y="187500"/>
              <a:ext cx="3721786" cy="287451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620A84-FA15-C0DA-99EB-A75F449E6A8A}"/>
              </a:ext>
            </a:extLst>
          </p:cNvPr>
          <p:cNvGrpSpPr/>
          <p:nvPr/>
        </p:nvGrpSpPr>
        <p:grpSpPr>
          <a:xfrm>
            <a:off x="662209" y="3905346"/>
            <a:ext cx="5969008" cy="2299355"/>
            <a:chOff x="613534" y="3526970"/>
            <a:chExt cx="7745649" cy="29297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4CE735-AB73-EF9A-7845-EE76BD8BA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7" y="3554600"/>
              <a:ext cx="3721786" cy="287451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3CA8F2-4193-4757-6A17-8289E8027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5" b="505"/>
            <a:stretch/>
          </p:blipFill>
          <p:spPr>
            <a:xfrm>
              <a:off x="613534" y="3526970"/>
              <a:ext cx="3999762" cy="2929781"/>
            </a:xfrm>
            <a:prstGeom prst="rect">
              <a:avLst/>
            </a:prstGeom>
          </p:spPr>
        </p:pic>
      </p:grpSp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Logistic Regression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2000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/>
              <p:nvPr/>
            </p:nvSpPr>
            <p:spPr>
              <a:xfrm>
                <a:off x="6649792" y="3833667"/>
                <a:ext cx="5542208" cy="2193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𝑎𝑏𝑠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0, 0.09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)∗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4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←2 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1.1 ∗</m:t>
                            </m:r>
                            <m:sSub>
                              <m:sSubPr>
                                <m:ctrlPr>
                                  <a:rPr lang="de-DE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−0.36</m:t>
                            </m:r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+0.2</m:t>
                    </m:r>
                  </m:oMath>
                </a14:m>
                <a:endParaRPr lang="en-GB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∗0.8+0.1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clip</a:t>
                </a:r>
                <a:r>
                  <a:rPr lang="en-GB" sz="1400" b="1" dirty="0"/>
                  <a:t> </a:t>
                </a:r>
                <a:r>
                  <a:rPr lang="en-GB" sz="1400" dirty="0"/>
                  <a:t>to range [0,1]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multiply by 0.8</a:t>
                </a:r>
                <a:endParaRPr lang="en-GB" sz="14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92" y="3833667"/>
                <a:ext cx="5542208" cy="2193549"/>
              </a:xfrm>
              <a:prstGeom prst="rect">
                <a:avLst/>
              </a:prstGeom>
              <a:blipFill>
                <a:blip r:embed="rId6"/>
                <a:stretch>
                  <a:fillRect l="-220" b="-1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/>
              <p:nvPr/>
            </p:nvSpPr>
            <p:spPr>
              <a:xfrm>
                <a:off x="6699719" y="1697303"/>
                <a:ext cx="5542208" cy="1327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0, 0.01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𝑎𝑏𝑠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−0.5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∗4</m:t>
                    </m:r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i="1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clip</a:t>
                </a:r>
                <a:r>
                  <a:rPr lang="en-GB" sz="1400" b="1" dirty="0"/>
                  <a:t> </a:t>
                </a:r>
                <a:r>
                  <a:rPr lang="en-GB" sz="1400" dirty="0"/>
                  <a:t>to range [0,1.25]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719" y="1697303"/>
                <a:ext cx="5542208" cy="1327030"/>
              </a:xfrm>
              <a:prstGeom prst="rect">
                <a:avLst/>
              </a:prstGeom>
              <a:blipFill>
                <a:blip r:embed="rId7"/>
                <a:stretch>
                  <a:fillRect l="-110" b="-412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6477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Neural Network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450EAD-72B1-EF2B-7570-9E05933CB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481" y="3244520"/>
            <a:ext cx="4002084" cy="3150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96E13B-F59A-69AF-9CC2-5DEDB688F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70" y="3244521"/>
            <a:ext cx="3974388" cy="31504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00D0F9-AB37-0358-8DF0-38E0AC0BB9AC}"/>
              </a:ext>
            </a:extLst>
          </p:cNvPr>
          <p:cNvSpPr txBox="1"/>
          <p:nvPr/>
        </p:nvSpPr>
        <p:spPr>
          <a:xfrm>
            <a:off x="785070" y="1370773"/>
            <a:ext cx="1038495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Consolas" panose="020B0609020204030204" pitchFamily="49" charset="0"/>
              </a:rPr>
              <a:t>X_train, X_test, y_train, y_test = 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train_test_split</a:t>
            </a:r>
            <a:r>
              <a:rPr lang="en-GB" sz="1400" dirty="0">
                <a:latin typeface="Consolas" panose="020B0609020204030204" pitchFamily="49" charset="0"/>
              </a:rPr>
              <a:t>(samples, labels, test_size=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.2</a:t>
            </a:r>
            <a:r>
              <a:rPr lang="en-GB" sz="1400" dirty="0">
                <a:latin typeface="Consolas" panose="020B0609020204030204" pitchFamily="49" charset="0"/>
              </a:rPr>
              <a:t>)</a:t>
            </a:r>
            <a:br>
              <a:rPr lang="en-GB" sz="1400" dirty="0">
                <a:latin typeface="Consolas" panose="020B0609020204030204" pitchFamily="49" charset="0"/>
              </a:rPr>
            </a:br>
            <a:endParaRPr lang="en-GB" sz="1400" dirty="0">
              <a:latin typeface="Consolas" panose="020B0609020204030204" pitchFamily="49" charset="0"/>
            </a:endParaRPr>
          </a:p>
          <a:p>
            <a:r>
              <a:rPr lang="en-GB" sz="1400" dirty="0">
                <a:latin typeface="Consolas" panose="020B0609020204030204" pitchFamily="49" charset="0"/>
              </a:rPr>
              <a:t>model = tf.keras.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Sequential</a:t>
            </a:r>
            <a:r>
              <a:rPr lang="en-GB" sz="1400" dirty="0">
                <a:latin typeface="Consolas" panose="020B0609020204030204" pitchFamily="49" charset="0"/>
              </a:rPr>
              <a:t>()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model.add(tf.keras.layers.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Dense</a:t>
            </a:r>
            <a:r>
              <a:rPr lang="en-GB" sz="1400" dirty="0">
                <a:latin typeface="Consolas" panose="020B0609020204030204" pitchFamily="49" charset="0"/>
              </a:rPr>
              <a:t>(50, activation="tanh"))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model.add(tf.keras.layers.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Dense</a:t>
            </a:r>
            <a:r>
              <a:rPr lang="en-GB" sz="1400" dirty="0">
                <a:latin typeface="Consolas" panose="020B0609020204030204" pitchFamily="49" charset="0"/>
              </a:rPr>
              <a:t>(2,activation="softmax"))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model.compile(optimizer="rmsprop", loss="categorical_crossentropy", metrics=["accuracy"])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model.fit(X_train.reshape(-1, 2), y_train, epochs=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15</a:t>
            </a:r>
            <a:r>
              <a:rPr lang="en-GB" sz="1400" dirty="0">
                <a:latin typeface="Consolas" panose="020B0609020204030204" pitchFamily="49" charset="0"/>
              </a:rPr>
              <a:t>, batch_size=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1000</a:t>
            </a:r>
            <a:r>
              <a:rPr lang="en-GB" sz="1400" dirty="0">
                <a:latin typeface="Consolas" panose="020B0609020204030204" pitchFamily="49" charset="0"/>
              </a:rPr>
              <a:t>)</a:t>
            </a:r>
            <a:endParaRPr lang="LID4096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329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7FDA6D-D46D-A3F2-95B4-F9F3FB73B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Code Base</a:t>
            </a:r>
            <a:endParaRPr lang="de-DE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FE2B04-0292-40E6-AD2A-1265FAF50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Exhaustive Calculation</a:t>
            </a:r>
          </a:p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Qualitative Analysis: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Mean Deviation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Variance Deviation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Sine (Phase Shift)</a:t>
            </a:r>
          </a:p>
          <a:p>
            <a:pPr>
              <a:buSzPct val="45000"/>
              <a:buFont typeface="Wingdings" panose="05000000000000000000" pitchFamily="2" charset="2"/>
              <a:buChar char="q"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CF80B6B-660F-69B4-0516-C11B150D2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967" y="1546607"/>
            <a:ext cx="4170530" cy="379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87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6C09DB2-D1E5-EF71-12CB-F0F27FFD1B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6525241"/>
              </p:ext>
            </p:extLst>
          </p:nvPr>
        </p:nvGraphicFramePr>
        <p:xfrm>
          <a:off x="838450" y="1699028"/>
          <a:ext cx="10515600" cy="404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4810">
                  <a:extLst>
                    <a:ext uri="{9D8B030D-6E8A-4147-A177-3AD203B41FA5}">
                      <a16:colId xmlns:a16="http://schemas.microsoft.com/office/drawing/2014/main" val="4138175203"/>
                    </a:ext>
                  </a:extLst>
                </a:gridCol>
                <a:gridCol w="1088024">
                  <a:extLst>
                    <a:ext uri="{9D8B030D-6E8A-4147-A177-3AD203B41FA5}">
                      <a16:colId xmlns:a16="http://schemas.microsoft.com/office/drawing/2014/main" val="1592952803"/>
                    </a:ext>
                  </a:extLst>
                </a:gridCol>
                <a:gridCol w="1084730">
                  <a:extLst>
                    <a:ext uri="{9D8B030D-6E8A-4147-A177-3AD203B41FA5}">
                      <a16:colId xmlns:a16="http://schemas.microsoft.com/office/drawing/2014/main" val="335775908"/>
                    </a:ext>
                  </a:extLst>
                </a:gridCol>
                <a:gridCol w="815788">
                  <a:extLst>
                    <a:ext uri="{9D8B030D-6E8A-4147-A177-3AD203B41FA5}">
                      <a16:colId xmlns:a16="http://schemas.microsoft.com/office/drawing/2014/main" val="2939173813"/>
                    </a:ext>
                  </a:extLst>
                </a:gridCol>
                <a:gridCol w="869576">
                  <a:extLst>
                    <a:ext uri="{9D8B030D-6E8A-4147-A177-3AD203B41FA5}">
                      <a16:colId xmlns:a16="http://schemas.microsoft.com/office/drawing/2014/main" val="1797315447"/>
                    </a:ext>
                  </a:extLst>
                </a:gridCol>
                <a:gridCol w="1532965">
                  <a:extLst>
                    <a:ext uri="{9D8B030D-6E8A-4147-A177-3AD203B41FA5}">
                      <a16:colId xmlns:a16="http://schemas.microsoft.com/office/drawing/2014/main" val="441282915"/>
                    </a:ext>
                  </a:extLst>
                </a:gridCol>
                <a:gridCol w="1740571">
                  <a:extLst>
                    <a:ext uri="{9D8B030D-6E8A-4147-A177-3AD203B41FA5}">
                      <a16:colId xmlns:a16="http://schemas.microsoft.com/office/drawing/2014/main" val="1793798052"/>
                    </a:ext>
                  </a:extLst>
                </a:gridCol>
                <a:gridCol w="1509136">
                  <a:extLst>
                    <a:ext uri="{9D8B030D-6E8A-4147-A177-3AD203B41FA5}">
                      <a16:colId xmlns:a16="http://schemas.microsoft.com/office/drawing/2014/main" val="1420691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Metrics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Random Forest 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Random Forest 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SVM 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SVM 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 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 2</a:t>
                      </a:r>
                      <a:endParaRPr lang="LID4096" dirty="0"/>
                    </a:p>
                    <a:p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201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i="0" dirty="0"/>
                        <a:t>True ECE</a:t>
                      </a:r>
                      <a:endParaRPr lang="LID4096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1" dirty="0"/>
                        <a:t>0.0485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0.033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0.048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0.0508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0.009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0.1105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0.0514</a:t>
                      </a:r>
                      <a:endParaRPr lang="LID4096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302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ECE (15)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0.0259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0.0406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0.0188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0.0135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0.0246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u="sng" dirty="0"/>
                        <a:t>0.022</a:t>
                      </a:r>
                      <a:endParaRPr lang="LID4096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Balance Score (abs.)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0.0176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0.0096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0.0021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0.0224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u="sng" dirty="0"/>
                        <a:t>0.022</a:t>
                      </a:r>
                      <a:endParaRPr lang="LID4096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220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FCE (15)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0.041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0.019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b="1" dirty="0"/>
                        <a:t>0.026</a:t>
                      </a:r>
                      <a:endParaRPr lang="LID4096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36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TCE (15, norm.)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0.4013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0.1995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0.577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0.3375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0.2748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0.6975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</a:t>
                      </a:r>
                      <a:r>
                        <a:rPr lang="en-DE" dirty="0"/>
                        <a:t>61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202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KSCE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0.01474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0.0112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0.0231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0.0053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0.0747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0.02</a:t>
                      </a:r>
                      <a:r>
                        <a:rPr lang="de-DE" dirty="0"/>
                        <a:t>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155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ACE (15)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0.0251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0.0228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0.043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0.0213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0.0161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0.035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u="sng" dirty="0"/>
                        <a:t>0.022</a:t>
                      </a:r>
                      <a:endParaRPr lang="LID4096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48024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AAAEBA6-AD2A-8A7D-B393-A84510EAB01D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62EFE3-71E9-2560-F904-CE4D074C6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Metric 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Case Simulation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4DAE55-C89E-DD1B-5FF5-DE030F8C6332}"/>
              </a:ext>
            </a:extLst>
          </p:cNvPr>
          <p:cNvSpPr txBox="1"/>
          <p:nvPr/>
        </p:nvSpPr>
        <p:spPr>
          <a:xfrm>
            <a:off x="202459" y="6382947"/>
            <a:ext cx="11302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i="1" dirty="0">
                <a:solidFill>
                  <a:schemeClr val="bg2">
                    <a:lumMod val="50000"/>
                  </a:schemeClr>
                </a:solidFill>
              </a:rPr>
              <a:t>Italic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: True ECE	</a:t>
            </a:r>
            <a:r>
              <a:rPr lang="de-DE" sz="1600" b="1" dirty="0" err="1">
                <a:solidFill>
                  <a:schemeClr val="bg2">
                    <a:lumMod val="50000"/>
                  </a:schemeClr>
                </a:solidFill>
              </a:rPr>
              <a:t>Bold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Closest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to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True ECE	</a:t>
            </a:r>
            <a:r>
              <a:rPr lang="de-DE" sz="1600" u="sng" dirty="0" err="1">
                <a:solidFill>
                  <a:schemeClr val="bg2">
                    <a:lumMod val="50000"/>
                  </a:schemeClr>
                </a:solidFill>
              </a:rPr>
              <a:t>Underlined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: Second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Closest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to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True ECE		Sample Size: 4000	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324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634F97-7191-7621-3723-C817F7769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937" y="1385887"/>
            <a:ext cx="78581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675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>
            <a:normAutofit/>
          </a:bodyPr>
          <a:lstStyle/>
          <a:p>
            <a:r>
              <a:rPr lang="en-GB" dirty="0"/>
              <a:t>Variance Deviation </a:t>
            </a: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(Dynamic Rescaling) with Noise, Isotonic Regression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2512040" cy="1325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dirty="0"/>
                  <a:t>rescale and </a:t>
                </a:r>
                <a:r>
                  <a:rPr lang="en-GB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add noise </a:t>
                </a:r>
                <a:r>
                  <a:rPr lang="en-GB" dirty="0"/>
                  <a:t>&amp;</a:t>
                </a:r>
                <a:r>
                  <a:rPr lang="en-GB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 Isotonic Regression </a:t>
                </a:r>
                <a:r>
                  <a:rPr lang="en-GB" dirty="0"/>
                  <a:t>to obtain </a:t>
                </a:r>
                <a:r>
                  <a:rPr lang="en-GB" b="1" dirty="0"/>
                  <a:t>Predicted Probabilities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Rescale </a:t>
                </a:r>
                <a:r>
                  <a:rPr lang="en-GB" dirty="0"/>
                  <a:t>with</a:t>
                </a:r>
                <a:r>
                  <a:rPr lang="en-GB" b="1" dirty="0"/>
                  <a:t> new normalization factor: 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de-DE" dirty="0"/>
                  <a:t> 	(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changed</a:t>
                </a:r>
                <a:r>
                  <a:rPr lang="de-DE" dirty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2512040" cy="1325748"/>
              </a:xfrm>
              <a:prstGeom prst="rect">
                <a:avLst/>
              </a:prstGeom>
              <a:blipFill>
                <a:blip r:embed="rId2"/>
                <a:stretch>
                  <a:fillRect l="-341" b="-64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" b="796"/>
          <a:stretch/>
        </p:blipFill>
        <p:spPr>
          <a:xfrm>
            <a:off x="804733" y="3055911"/>
            <a:ext cx="4611289" cy="338709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569946" y="4009828"/>
            <a:ext cx="1052108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" r="2230"/>
          <a:stretch/>
        </p:blipFill>
        <p:spPr>
          <a:xfrm>
            <a:off x="6775979" y="3059545"/>
            <a:ext cx="4777268" cy="33798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7267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8041" y="1083693"/>
            <a:ext cx="10304156" cy="5144533"/>
            <a:chOff x="662976" y="552856"/>
            <a:chExt cx="10304156" cy="514453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62976" y="552856"/>
              <a:ext cx="10304156" cy="5144533"/>
              <a:chOff x="662976" y="552856"/>
              <a:chExt cx="10304156" cy="514453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7143" y="552856"/>
                <a:ext cx="3150823" cy="2482467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43012" y="552858"/>
                <a:ext cx="3150824" cy="2482467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12141" y="552858"/>
                <a:ext cx="3151781" cy="248246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976" y="3211983"/>
                <a:ext cx="3150824" cy="248171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12141" y="3211983"/>
                <a:ext cx="3154991" cy="2485406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3900239" y="3720476"/>
              <a:ext cx="3798412" cy="1464724"/>
              <a:chOff x="3532793" y="3804504"/>
              <a:chExt cx="4122430" cy="171715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532793" y="3804504"/>
                <a:ext cx="2014308" cy="171715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632669" y="3804504"/>
                <a:ext cx="2022554" cy="1717151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Reliability Diagrams </a:t>
            </a:r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– Variance Deviation (Dynamic Rescaling) with Noise and Isotonic Regression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74D19D-B28F-E6D9-35A8-80689EF46AC8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140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875AE5-7184-1A14-1F6A-C55864C3E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365" y="1295760"/>
            <a:ext cx="5847922" cy="46034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DB4441-D579-2D8F-1D77-DE55C025477F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818ACE0-FB6A-A2B0-E600-1A3203BFF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Grid Search SVM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B4F116-614F-9506-A8B7-0659B985F37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257712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Search: SVM with RBF Kernel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03A2E9C-569A-8EE3-C08E-875A36C6CBB7}"/>
              </a:ext>
            </a:extLst>
          </p:cNvPr>
          <p:cNvGrpSpPr/>
          <p:nvPr/>
        </p:nvGrpSpPr>
        <p:grpSpPr>
          <a:xfrm>
            <a:off x="333937" y="1105010"/>
            <a:ext cx="11185973" cy="5333244"/>
            <a:chOff x="333937" y="1105010"/>
            <a:chExt cx="11185973" cy="533324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DFC0F3-4775-2844-4727-200DB3058C2C}"/>
                </a:ext>
              </a:extLst>
            </p:cNvPr>
            <p:cNvGrpSpPr/>
            <p:nvPr/>
          </p:nvGrpSpPr>
          <p:grpSpPr>
            <a:xfrm>
              <a:off x="2088730" y="1544638"/>
              <a:ext cx="9431180" cy="4893616"/>
              <a:chOff x="1341480" y="1501007"/>
              <a:chExt cx="9431180" cy="489361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E00831-B703-4928-0AD3-11310F2F7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1501007"/>
                <a:ext cx="2973775" cy="234094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CC402CB-74E6-4FD0-81BD-BD1BEFD43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9F3154B-4D07-2E42-BA77-971DB11EB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1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1EA7AD1-EB2D-453F-1091-C451E9D2D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2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F07CD2F-FBCF-EC20-7A65-AD94F1726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3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1DCE7B4-C657-9735-CF4E-38A5945AC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4" y="4030680"/>
                <a:ext cx="2973776" cy="2340949"/>
              </a:xfrm>
              <a:prstGeom prst="rect">
                <a:avLst/>
              </a:pr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AD2C4FF-7337-42FA-56D1-A5173900D45D}"/>
                </a:ext>
              </a:extLst>
            </p:cNvPr>
            <p:cNvGrpSpPr/>
            <p:nvPr/>
          </p:nvGrpSpPr>
          <p:grpSpPr>
            <a:xfrm>
              <a:off x="333937" y="1105010"/>
              <a:ext cx="11185971" cy="5332295"/>
              <a:chOff x="333937" y="1105010"/>
              <a:chExt cx="11185971" cy="533229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2C3F73-A8AA-4DD0-8E29-46383CBFCBD1}"/>
                  </a:ext>
                </a:extLst>
              </p:cNvPr>
              <p:cNvSpPr txBox="1"/>
              <p:nvPr/>
            </p:nvSpPr>
            <p:spPr>
              <a:xfrm>
                <a:off x="333937" y="4097305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auto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BCDE9C52-DFB8-9B33-4B81-2AC8C028A4CE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78" cy="370446"/>
                <a:chOff x="2093468" y="1105010"/>
                <a:chExt cx="9364820" cy="370446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A9DFC5-A8C3-251C-88FF-22135F45AD04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0.1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CAC9FE0-8928-09D3-1CA6-F36C2C0BC762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68F0A00-E671-F530-4CA1-0E7B31E4A930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10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D1A8F-C50B-ADBF-C31C-68A6728BA250}"/>
                  </a:ext>
                </a:extLst>
              </p:cNvPr>
              <p:cNvSpPr txBox="1"/>
              <p:nvPr/>
            </p:nvSpPr>
            <p:spPr>
              <a:xfrm>
                <a:off x="333937" y="1545586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scale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91164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Search: SVM with Linear Kernel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9C153BB-0240-A206-B0B6-A4E35B9CF347}"/>
              </a:ext>
            </a:extLst>
          </p:cNvPr>
          <p:cNvGrpSpPr/>
          <p:nvPr/>
        </p:nvGrpSpPr>
        <p:grpSpPr>
          <a:xfrm>
            <a:off x="333937" y="1105010"/>
            <a:ext cx="11185974" cy="5333244"/>
            <a:chOff x="333937" y="1105010"/>
            <a:chExt cx="11185974" cy="533324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DFC0F3-4775-2844-4727-200DB3058C2C}"/>
                </a:ext>
              </a:extLst>
            </p:cNvPr>
            <p:cNvGrpSpPr/>
            <p:nvPr/>
          </p:nvGrpSpPr>
          <p:grpSpPr>
            <a:xfrm>
              <a:off x="2088730" y="1544638"/>
              <a:ext cx="9431181" cy="4893616"/>
              <a:chOff x="1341480" y="1501007"/>
              <a:chExt cx="9431181" cy="489361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E00831-B703-4928-0AD3-11310F2F7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41480" y="1501007"/>
                <a:ext cx="2973776" cy="234094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CC402CB-74E6-4FD0-81BD-BD1BEFD43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1480" y="4053674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9F3154B-4D07-2E42-BA77-971DB11EB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0181" y="1501007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1EA7AD1-EB2D-453F-1091-C451E9D2D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70182" y="4053674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F07CD2F-FBCF-EC20-7A65-AD94F1726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98883" y="1501007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1DCE7B4-C657-9735-CF4E-38A5945AC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98884" y="4030680"/>
                <a:ext cx="2973777" cy="2340949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61DD2AD-4A52-5ADE-89EA-D37C6BE18A60}"/>
                </a:ext>
              </a:extLst>
            </p:cNvPr>
            <p:cNvGrpSpPr/>
            <p:nvPr/>
          </p:nvGrpSpPr>
          <p:grpSpPr>
            <a:xfrm>
              <a:off x="333937" y="1105010"/>
              <a:ext cx="11185971" cy="5332295"/>
              <a:chOff x="333937" y="1105010"/>
              <a:chExt cx="11185971" cy="5332295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8CDA19C-4978-C957-E5AC-E4DA2EAF7A0C}"/>
                  </a:ext>
                </a:extLst>
              </p:cNvPr>
              <p:cNvSpPr txBox="1"/>
              <p:nvPr/>
            </p:nvSpPr>
            <p:spPr>
              <a:xfrm>
                <a:off x="333937" y="4097305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auto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9F8CFC80-4E9D-13FA-6F01-6DE26966681A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78" cy="370446"/>
                <a:chOff x="2093468" y="1105010"/>
                <a:chExt cx="9364820" cy="370446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EFE2ECB-A01D-DD75-1F70-D57CDD220E99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0.1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EF518F8-18E6-74B6-2225-6228752095F2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FD508E1-BF11-3CC5-BF7B-113B37C9A07B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10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DE569B4-8D33-855A-F00D-C823BF035B63}"/>
                  </a:ext>
                </a:extLst>
              </p:cNvPr>
              <p:cNvSpPr txBox="1"/>
              <p:nvPr/>
            </p:nvSpPr>
            <p:spPr>
              <a:xfrm>
                <a:off x="333937" y="1545586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scale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6507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Search: SVM with Sigmoid Kernel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CDF6EF5-F8AC-9098-A250-E3B822CFA975}"/>
              </a:ext>
            </a:extLst>
          </p:cNvPr>
          <p:cNvGrpSpPr/>
          <p:nvPr/>
        </p:nvGrpSpPr>
        <p:grpSpPr>
          <a:xfrm>
            <a:off x="333937" y="1105010"/>
            <a:ext cx="11185973" cy="5333244"/>
            <a:chOff x="333937" y="1105010"/>
            <a:chExt cx="11185973" cy="533324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DFC0F3-4775-2844-4727-200DB3058C2C}"/>
                </a:ext>
              </a:extLst>
            </p:cNvPr>
            <p:cNvGrpSpPr/>
            <p:nvPr/>
          </p:nvGrpSpPr>
          <p:grpSpPr>
            <a:xfrm>
              <a:off x="2088730" y="1544638"/>
              <a:ext cx="9431180" cy="4893616"/>
              <a:chOff x="1341480" y="1501007"/>
              <a:chExt cx="9431180" cy="489361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E00831-B703-4928-0AD3-11310F2F7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1501007"/>
                <a:ext cx="2973775" cy="234094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CC402CB-74E6-4FD0-81BD-BD1BEFD43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9F3154B-4D07-2E42-BA77-971DB11EB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1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1EA7AD1-EB2D-453F-1091-C451E9D2D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2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F07CD2F-FBCF-EC20-7A65-AD94F1726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3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1DCE7B4-C657-9735-CF4E-38A5945AC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4" y="4030680"/>
                <a:ext cx="2973776" cy="2340949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6D50612-D975-FC7B-C041-3E348BA1B275}"/>
                </a:ext>
              </a:extLst>
            </p:cNvPr>
            <p:cNvGrpSpPr/>
            <p:nvPr/>
          </p:nvGrpSpPr>
          <p:grpSpPr>
            <a:xfrm>
              <a:off x="333937" y="1105010"/>
              <a:ext cx="11185971" cy="5332295"/>
              <a:chOff x="333937" y="1105010"/>
              <a:chExt cx="11185971" cy="533229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EF967E-A93F-B639-533A-5C33E5E72274}"/>
                  </a:ext>
                </a:extLst>
              </p:cNvPr>
              <p:cNvSpPr txBox="1"/>
              <p:nvPr/>
            </p:nvSpPr>
            <p:spPr>
              <a:xfrm>
                <a:off x="333937" y="4097305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auto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A76A2CC3-1DD3-72F9-BCDF-AC36316373A1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78" cy="370446"/>
                <a:chOff x="2093468" y="1105010"/>
                <a:chExt cx="9364820" cy="370446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CF15FFF-F9B0-D72D-B26B-6B98B32EBB4C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0.1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279C40D-DE72-D4AA-29D0-49B2759EC1A3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AC625AC-AF2E-2C9A-E3F0-683C4887EA60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10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831715-BFB1-966C-DBB0-C50A43821C35}"/>
                  </a:ext>
                </a:extLst>
              </p:cNvPr>
              <p:cNvSpPr txBox="1"/>
              <p:nvPr/>
            </p:nvSpPr>
            <p:spPr>
              <a:xfrm>
                <a:off x="333937" y="1545586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scale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446850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>
            <a:normAutofit/>
          </a:bodyPr>
          <a:lstStyle/>
          <a:p>
            <a:r>
              <a:rPr lang="en-GB" dirty="0"/>
              <a:t>SVM Interpolation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2512040" cy="1297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b="1" dirty="0"/>
                  <a:t>Transform </a:t>
                </a:r>
                <a:r>
                  <a:rPr lang="de-DE" dirty="0" err="1"/>
                  <a:t>with</a:t>
                </a:r>
                <a:r>
                  <a:rPr lang="de-DE" b="1" dirty="0"/>
                  <a:t> </a:t>
                </a:r>
                <a:r>
                  <a:rPr lang="de-DE" b="1" dirty="0">
                    <a:solidFill>
                      <a:srgbClr val="0070C0"/>
                    </a:solidFill>
                  </a:rPr>
                  <a:t>Sigmoid</a:t>
                </a:r>
                <a:r>
                  <a:rPr lang="de-DE" b="1" dirty="0"/>
                  <a:t> </a:t>
                </a:r>
                <a:r>
                  <a:rPr lang="de-DE" dirty="0" err="1"/>
                  <a:t>Function</a:t>
                </a:r>
                <a:r>
                  <a:rPr lang="de-DE" b="1" dirty="0"/>
                  <a:t> </a:t>
                </a:r>
                <a:r>
                  <a:rPr lang="de-DE" dirty="0"/>
                  <a:t>&amp;</a:t>
                </a:r>
                <a:r>
                  <a:rPr lang="de-DE" b="1" dirty="0"/>
                  <a:t> </a:t>
                </a:r>
                <a:r>
                  <a:rPr lang="de-DE" dirty="0" err="1"/>
                  <a:t>add</a:t>
                </a:r>
                <a:r>
                  <a:rPr lang="de-DE" dirty="0"/>
                  <a:t> </a:t>
                </a:r>
                <a:r>
                  <a:rPr lang="de-DE" dirty="0" err="1"/>
                  <a:t>Modified</a:t>
                </a:r>
                <a:r>
                  <a:rPr lang="de-DE" dirty="0"/>
                  <a:t> </a:t>
                </a:r>
                <a:r>
                  <a:rPr lang="de-DE" dirty="0" err="1"/>
                  <a:t>Gaussian</a:t>
                </a:r>
                <a:r>
                  <a:rPr lang="de-DE" b="1" dirty="0"/>
                  <a:t> </a:t>
                </a:r>
                <a:r>
                  <a:rPr lang="de-DE" b="1" dirty="0">
                    <a:solidFill>
                      <a:srgbClr val="0070C0"/>
                    </a:solidFill>
                  </a:rPr>
                  <a:t>Noise</a:t>
                </a:r>
                <a:r>
                  <a:rPr lang="de-DE" b="1" dirty="0"/>
                  <a:t> </a:t>
                </a:r>
                <a:r>
                  <a:rPr lang="en-GB" dirty="0"/>
                  <a:t>to obtain </a:t>
                </a:r>
                <a:r>
                  <a:rPr lang="en-GB" b="1" dirty="0"/>
                  <a:t>Predicted Probabilities</a:t>
                </a:r>
                <a:br>
                  <a:rPr lang="en-GB" b="1" dirty="0"/>
                </a:br>
                <a:r>
                  <a:rPr lang="en-GB" b="1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/ (1 +</m:t>
                    </m:r>
                    <m:r>
                      <a:rPr lang="en-GB" b="0" i="1" dirty="0" err="1">
                        <a:latin typeface="Cambria Math" panose="02040503050406030204" pitchFamily="18" charset="0"/>
                      </a:rPr>
                      <m:t>𝑒𝑥𝑝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⁡(− 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𝑠𝑡𝑒𝑝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 − 0.5))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2512040" cy="1297471"/>
              </a:xfrm>
              <a:prstGeom prst="rect">
                <a:avLst/>
              </a:prstGeom>
              <a:blipFill>
                <a:blip r:embed="rId2"/>
                <a:stretch>
                  <a:fillRect l="-341" b="-328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" b="771"/>
          <a:stretch/>
        </p:blipFill>
        <p:spPr>
          <a:xfrm>
            <a:off x="804733" y="3055911"/>
            <a:ext cx="4611289" cy="338709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569946" y="4009828"/>
            <a:ext cx="1052108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" b="361"/>
          <a:stretch/>
        </p:blipFill>
        <p:spPr>
          <a:xfrm>
            <a:off x="6775978" y="3016436"/>
            <a:ext cx="4577822" cy="34099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modified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step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=0.015)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240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SVM Interpolation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BEF379D-013C-4BAB-900D-1DDCB5084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66" y="3849981"/>
            <a:ext cx="3336129" cy="262619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7E658CAA-D14A-4107-7D61-1DCB62EE8B51}"/>
              </a:ext>
            </a:extLst>
          </p:cNvPr>
          <p:cNvGrpSpPr/>
          <p:nvPr/>
        </p:nvGrpSpPr>
        <p:grpSpPr>
          <a:xfrm>
            <a:off x="785070" y="1146723"/>
            <a:ext cx="10430290" cy="5329448"/>
            <a:chOff x="785070" y="1146723"/>
            <a:chExt cx="10430290" cy="532944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BA80616-D8AD-0A9F-6D78-E1FAB0A6F467}"/>
                </a:ext>
              </a:extLst>
            </p:cNvPr>
            <p:cNvGrpSpPr/>
            <p:nvPr/>
          </p:nvGrpSpPr>
          <p:grpSpPr>
            <a:xfrm>
              <a:off x="785070" y="1146723"/>
              <a:ext cx="10430290" cy="5329448"/>
              <a:chOff x="785070" y="1146723"/>
              <a:chExt cx="10430290" cy="532944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DECF87F-5371-5D14-612F-1F97F4C9AA0D}"/>
                  </a:ext>
                </a:extLst>
              </p:cNvPr>
              <p:cNvGrpSpPr/>
              <p:nvPr/>
            </p:nvGrpSpPr>
            <p:grpSpPr>
              <a:xfrm>
                <a:off x="785070" y="1146723"/>
                <a:ext cx="10430290" cy="2643103"/>
                <a:chOff x="785070" y="1146723"/>
                <a:chExt cx="10430290" cy="264310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3E83788B-669B-68C0-F699-7C75726F8184}"/>
                    </a:ext>
                  </a:extLst>
                </p:cNvPr>
                <p:cNvGrpSpPr/>
                <p:nvPr/>
              </p:nvGrpSpPr>
              <p:grpSpPr>
                <a:xfrm>
                  <a:off x="785070" y="1146723"/>
                  <a:ext cx="10430290" cy="2643103"/>
                  <a:chOff x="776202" y="420521"/>
                  <a:chExt cx="10430290" cy="2643103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2CB26518-FA4B-2D56-DADE-30E24013D6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76202" y="437434"/>
                    <a:ext cx="3336127" cy="2626190"/>
                  </a:xfrm>
                  <a:prstGeom prst="rect">
                    <a:avLst/>
                  </a:prstGeom>
                </p:spPr>
              </p:pic>
              <p:pic>
                <p:nvPicPr>
                  <p:cNvPr id="6" name="Picture 5">
                    <a:extLst>
                      <a:ext uri="{FF2B5EF4-FFF2-40B4-BE49-F238E27FC236}">
                        <a16:creationId xmlns:a16="http://schemas.microsoft.com/office/drawing/2014/main" id="{5ACDD877-B127-1150-DB93-1AFF99A776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4173781" y="1031058"/>
                    <a:ext cx="1784959" cy="1405114"/>
                  </a:xfrm>
                  <a:prstGeom prst="rect">
                    <a:avLst/>
                  </a:prstGeom>
                </p:spPr>
              </p:pic>
              <p:pic>
                <p:nvPicPr>
                  <p:cNvPr id="7" name="Picture 6">
                    <a:extLst>
                      <a:ext uri="{FF2B5EF4-FFF2-40B4-BE49-F238E27FC236}">
                        <a16:creationId xmlns:a16="http://schemas.microsoft.com/office/drawing/2014/main" id="{1F6C2667-1FE7-8A90-0F0D-5A04D9418E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870365" y="420521"/>
                    <a:ext cx="3336127" cy="262618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050EB464-8176-D622-D7BD-19872E2369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019309" y="1757260"/>
                  <a:ext cx="1784958" cy="140511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FCC67C2-F588-5ACC-A453-38C05DEE7AE0}"/>
                  </a:ext>
                </a:extLst>
              </p:cNvPr>
              <p:cNvGrpSpPr/>
              <p:nvPr/>
            </p:nvGrpSpPr>
            <p:grpSpPr>
              <a:xfrm>
                <a:off x="4183676" y="3849981"/>
                <a:ext cx="7031684" cy="2626190"/>
                <a:chOff x="4183676" y="1129811"/>
                <a:chExt cx="7031684" cy="2626190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76B5BF92-BD95-E19D-EC00-9E77AB47229C}"/>
                    </a:ext>
                  </a:extLst>
                </p:cNvPr>
                <p:cNvGrpSpPr/>
                <p:nvPr/>
              </p:nvGrpSpPr>
              <p:grpSpPr>
                <a:xfrm>
                  <a:off x="5821403" y="1129811"/>
                  <a:ext cx="5393957" cy="2626190"/>
                  <a:chOff x="5812535" y="403609"/>
                  <a:chExt cx="5393957" cy="2626190"/>
                </a:xfrm>
              </p:grpSpPr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8F6858B9-5C96-FE26-8ECA-B14E12B2A7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5812535" y="854972"/>
                    <a:ext cx="1982864" cy="1560905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B2B1C582-8776-7443-3A6D-100D0D635D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870365" y="403609"/>
                    <a:ext cx="3336127" cy="262619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511DA2E4-8AB6-9212-0A65-CCEA066D41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183676" y="2413289"/>
                  <a:ext cx="1564812" cy="1231816"/>
                </a:xfrm>
                <a:prstGeom prst="rect">
                  <a:avLst/>
                </a:prstGeom>
              </p:spPr>
            </p:pic>
          </p:grp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3024CB8-2F69-DB98-6496-B1A0DC140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182649" y="3849981"/>
              <a:ext cx="1564814" cy="1231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9923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A25BF5C-2856-A931-9633-F0C303C9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649" y="2005013"/>
            <a:ext cx="3797299" cy="284797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6860FC2-7786-B65A-D996-83A1B6FCD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350" y="2005013"/>
            <a:ext cx="3797299" cy="284797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C5F9859-D61E-6726-812D-215CABB75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1" y="2005013"/>
            <a:ext cx="3797299" cy="2847974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EBC7792E-B5CA-5CC9-F011-701855BA1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4175"/>
            <a:ext cx="10515600" cy="13255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Exemplary Plots of Qualitative Analysis</a:t>
            </a:r>
            <a:endParaRPr lang="de-D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8D609E3-EB52-E835-7BAA-DEF56979BC99}"/>
              </a:ext>
            </a:extLst>
          </p:cNvPr>
          <p:cNvSpPr txBox="1"/>
          <p:nvPr/>
        </p:nvSpPr>
        <p:spPr>
          <a:xfrm>
            <a:off x="838199" y="5148262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Varying percentage of incorrect predictions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E6648CD-BE0F-7729-713E-B079CD5B0837}"/>
              </a:ext>
            </a:extLst>
          </p:cNvPr>
          <p:cNvSpPr txBox="1"/>
          <p:nvPr/>
        </p:nvSpPr>
        <p:spPr>
          <a:xfrm>
            <a:off x="8216898" y="5148261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Investigating symmetry when varying percentage of prediction deviation from 50% initial probability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3677C09-27EC-FE9F-3685-43A1EC1F7A9B}"/>
              </a:ext>
            </a:extLst>
          </p:cNvPr>
          <p:cNvSpPr txBox="1"/>
          <p:nvPr/>
        </p:nvSpPr>
        <p:spPr>
          <a:xfrm>
            <a:off x="4641849" y="5148261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arying percentage of prediction deviation</a:t>
            </a:r>
          </a:p>
        </p:txBody>
      </p:sp>
    </p:spTree>
    <p:extLst>
      <p:ext uri="{BB962C8B-B14F-4D97-AF65-F5344CB8AC3E}">
        <p14:creationId xmlns:p14="http://schemas.microsoft.com/office/powerpoint/2010/main" val="7554823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Varying Sample Size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Experiments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CA1EADD-A884-4BC9-81D2-4CA4FF66CA26}"/>
              </a:ext>
            </a:extLst>
          </p:cNvPr>
          <p:cNvSpPr txBox="1"/>
          <p:nvPr/>
        </p:nvSpPr>
        <p:spPr>
          <a:xfrm>
            <a:off x="838200" y="2010714"/>
            <a:ext cx="10748058" cy="379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b="1" dirty="0"/>
              <a:t>Fix</a:t>
            </a:r>
            <a:r>
              <a:rPr lang="en-GB" dirty="0"/>
              <a:t>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/>
              <a:t>Train Models </a:t>
            </a:r>
            <a:r>
              <a:rPr lang="de-DE" dirty="0"/>
              <a:t>(on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):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Neural</a:t>
            </a:r>
            <a:r>
              <a:rPr lang="de-DE" dirty="0"/>
              <a:t> Network</a:t>
            </a:r>
            <a:endParaRPr lang="en-GB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SVM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Logistic Regression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Random Forest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b="1" dirty="0" err="1"/>
              <a:t>Metrics</a:t>
            </a:r>
            <a:r>
              <a:rPr lang="de-DE" dirty="0"/>
              <a:t> n </a:t>
            </a:r>
            <a:r>
              <a:rPr lang="de-DE" dirty="0" err="1"/>
              <a:t>times</a:t>
            </a:r>
            <a:r>
              <a:rPr lang="de-DE" dirty="0"/>
              <a:t> (on different </a:t>
            </a:r>
            <a:r>
              <a:rPr lang="de-DE" dirty="0" err="1"/>
              <a:t>subsamples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same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)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Calculate</a:t>
            </a:r>
            <a:r>
              <a:rPr lang="de-DE" dirty="0"/>
              <a:t> Mean and Standard Deviation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Repeat 3. and 4. </a:t>
            </a:r>
            <a:r>
              <a:rPr lang="de-DE" dirty="0" err="1"/>
              <a:t>for</a:t>
            </a:r>
            <a:r>
              <a:rPr lang="de-DE" dirty="0"/>
              <a:t> all subsample </a:t>
            </a:r>
            <a:r>
              <a:rPr lang="de-DE" dirty="0" err="1"/>
              <a:t>sizes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8445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red and blue dot diagram&#10;&#10;Description automatically generated">
            <a:extLst>
              <a:ext uri="{FF2B5EF4-FFF2-40B4-BE49-F238E27FC236}">
                <a16:creationId xmlns:a16="http://schemas.microsoft.com/office/drawing/2014/main" id="{91136393-D888-D0A7-283B-5AC0A1D9B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593" y="1555852"/>
            <a:ext cx="6476062" cy="5180850"/>
          </a:xfr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DECF5BA6-D78E-E89C-5054-B5C1AB5DA5B6}"/>
              </a:ext>
            </a:extLst>
          </p:cNvPr>
          <p:cNvSpPr txBox="1">
            <a:spLocks/>
          </p:cNvSpPr>
          <p:nvPr/>
        </p:nvSpPr>
        <p:spPr>
          <a:xfrm>
            <a:off x="838200" y="960634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The Gummy Worm Dataset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8D4F6DA-3981-2FDE-ED88-34A9241E1B98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8" name="Title 6">
              <a:extLst>
                <a:ext uri="{FF2B5EF4-FFF2-40B4-BE49-F238E27FC236}">
                  <a16:creationId xmlns:a16="http://schemas.microsoft.com/office/drawing/2014/main" id="{E1A03872-43C7-C36D-EC69-E87C4F35A7F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Experiments</a:t>
              </a:r>
              <a:endParaRPr lang="LID4096" sz="16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6BD2003-3DC1-EDA3-1155-ECE5D5F04573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</p:spTree>
    <p:extLst>
      <p:ext uri="{BB962C8B-B14F-4D97-AF65-F5344CB8AC3E}">
        <p14:creationId xmlns:p14="http://schemas.microsoft.com/office/powerpoint/2010/main" val="23602710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Datasets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8F81141-6EEE-7B40-0F47-BE840757A60F}"/>
              </a:ext>
            </a:extLst>
          </p:cNvPr>
          <p:cNvGrpSpPr/>
          <p:nvPr/>
        </p:nvGrpSpPr>
        <p:grpSpPr>
          <a:xfrm>
            <a:off x="838449" y="1245913"/>
            <a:ext cx="9144587" cy="5119718"/>
            <a:chOff x="2088728" y="1105010"/>
            <a:chExt cx="8708226" cy="481849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1967CFB-0851-DAB5-9B0E-B07863313EB4}"/>
                </a:ext>
              </a:extLst>
            </p:cNvPr>
            <p:cNvGrpSpPr/>
            <p:nvPr/>
          </p:nvGrpSpPr>
          <p:grpSpPr>
            <a:xfrm>
              <a:off x="2088728" y="1105010"/>
              <a:ext cx="8708226" cy="4818494"/>
              <a:chOff x="2088728" y="1105010"/>
              <a:chExt cx="9431182" cy="527793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A5404DAC-E3B1-B9BE-7B46-9EEBEC740776}"/>
                  </a:ext>
                </a:extLst>
              </p:cNvPr>
              <p:cNvGrpSpPr/>
              <p:nvPr/>
            </p:nvGrpSpPr>
            <p:grpSpPr>
              <a:xfrm>
                <a:off x="2088728" y="1486005"/>
                <a:ext cx="9431182" cy="4896938"/>
                <a:chOff x="1341478" y="1442374"/>
                <a:chExt cx="9431182" cy="4896940"/>
              </a:xfrm>
            </p:grpSpPr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B275CD86-4673-2C86-DEE8-FA9F717C31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1442375"/>
                  <a:ext cx="2973774" cy="2230331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D2655598-411D-214D-A2F7-C32D0DA4E1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80" y="4108982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A2751F9C-1E0C-1AD9-8D8C-E9F1626E82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79" y="1442374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C8C2E168-E856-B433-FEF9-ECAAEB26EC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82" y="4108982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84A086C1-4C6B-112F-4F7E-A018DF2964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1" y="1442374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559E5826-2CA2-883C-5410-BBDCBDF600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4" y="4085988"/>
                  <a:ext cx="2973776" cy="2230332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A7E70261-84F7-DD8C-6AE8-AB5C556A20B1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80" cy="338238"/>
                <a:chOff x="2093468" y="1105010"/>
                <a:chExt cx="9364820" cy="338238"/>
              </a:xfrm>
            </p:grpSpPr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0DCFFAB-7EBD-C2DB-CC63-02A6A7267873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3712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5C3620D-183E-91D9-9F48-360055D66182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3712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0813E47-5527-7FC3-BDD3-83708BF35199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3712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pPr algn="ctr"/>
                  <a:r>
                    <a:rPr lang="de-DE" sz="1400" dirty="0"/>
                    <a:t>Samples: 5000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</p:grp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F07FBC4-BBEB-7A90-B08C-C0B453220CD8}"/>
                </a:ext>
              </a:extLst>
            </p:cNvPr>
            <p:cNvSpPr txBox="1"/>
            <p:nvPr/>
          </p:nvSpPr>
          <p:spPr>
            <a:xfrm>
              <a:off x="2088728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10.000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CD12054-40E8-522D-E044-35FB4DCC6D2A}"/>
                </a:ext>
              </a:extLst>
            </p:cNvPr>
            <p:cNvSpPr txBox="1"/>
            <p:nvPr/>
          </p:nvSpPr>
          <p:spPr>
            <a:xfrm>
              <a:off x="5069931" y="3602858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40.000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70B3522-C050-4D36-3D82-631D61E1E44E}"/>
                </a:ext>
              </a:extLst>
            </p:cNvPr>
            <p:cNvSpPr txBox="1"/>
            <p:nvPr/>
          </p:nvSpPr>
          <p:spPr>
            <a:xfrm>
              <a:off x="8051133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defPPr>
                <a:defRPr lang="LID4096"/>
              </a:defPPr>
              <a:lvl1pPr algn="ctr"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lang="de-DE" sz="1400" dirty="0"/>
                <a:t>Samples: 80.000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90883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Seems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to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highly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depend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on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how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good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a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model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is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??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01A585-4C87-65BB-A14F-45AB7E535486}"/>
              </a:ext>
            </a:extLst>
          </p:cNvPr>
          <p:cNvGrpSpPr/>
          <p:nvPr/>
        </p:nvGrpSpPr>
        <p:grpSpPr>
          <a:xfrm>
            <a:off x="838449" y="1245913"/>
            <a:ext cx="9144587" cy="5216687"/>
            <a:chOff x="2088728" y="1105010"/>
            <a:chExt cx="8708226" cy="490975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B55D9B-4A51-B387-3D29-C4927B800988}"/>
                </a:ext>
              </a:extLst>
            </p:cNvPr>
            <p:cNvGrpSpPr/>
            <p:nvPr/>
          </p:nvGrpSpPr>
          <p:grpSpPr>
            <a:xfrm>
              <a:off x="2088728" y="1105010"/>
              <a:ext cx="8708226" cy="4909757"/>
              <a:chOff x="2088728" y="1105010"/>
              <a:chExt cx="9431182" cy="5377898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9945C36-561D-7723-AB8B-88DF4E0FFA20}"/>
                  </a:ext>
                </a:extLst>
              </p:cNvPr>
              <p:cNvGrpSpPr/>
              <p:nvPr/>
            </p:nvGrpSpPr>
            <p:grpSpPr>
              <a:xfrm>
                <a:off x="2088728" y="1486478"/>
                <a:ext cx="9431179" cy="4996430"/>
                <a:chOff x="1341478" y="1442847"/>
                <a:chExt cx="9431179" cy="4996432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626A73D7-4C7D-2ACB-1430-FA90016589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1442849"/>
                  <a:ext cx="2973774" cy="2229385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2549C488-7D60-974B-422F-F000D85064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4209893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81E388B1-623D-363B-99C0-EF70CB1FB0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79" y="1442847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53E186E0-303B-A25C-BD0C-B4F2DB1726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79" y="4209893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E866300C-051B-702D-9CC3-0E1629C956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1" y="1442847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871E46E7-9483-FEE0-E416-BF9A120100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1" y="4209893"/>
                  <a:ext cx="2973776" cy="2229386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22CFDDE-1AA4-FA31-7FAD-D94A596852C4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80" cy="318402"/>
                <a:chOff x="2093468" y="1105010"/>
                <a:chExt cx="9364820" cy="318402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8205679-8A3F-891B-D18C-1E6E1FA1E140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1728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BEC8475-CA22-2982-9050-667B613050F8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1728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D1004C0-EDB4-4AAE-616D-6453CEEC6A51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1728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pPr algn="ctr"/>
                  <a:r>
                    <a:rPr lang="de-DE" sz="1400" dirty="0"/>
                    <a:t>Samples: 5000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793831-9AB7-07A7-32BD-49F1E006BE1B}"/>
                </a:ext>
              </a:extLst>
            </p:cNvPr>
            <p:cNvSpPr txBox="1"/>
            <p:nvPr/>
          </p:nvSpPr>
          <p:spPr>
            <a:xfrm>
              <a:off x="2088728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10.000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20E248-143B-95EC-0DB9-39AA3F9AF031}"/>
                </a:ext>
              </a:extLst>
            </p:cNvPr>
            <p:cNvSpPr txBox="1"/>
            <p:nvPr/>
          </p:nvSpPr>
          <p:spPr>
            <a:xfrm>
              <a:off x="5069931" y="3602858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40.000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4AA62B-482D-D788-A07C-99E3B583884C}"/>
                </a:ext>
              </a:extLst>
            </p:cNvPr>
            <p:cNvSpPr txBox="1"/>
            <p:nvPr/>
          </p:nvSpPr>
          <p:spPr>
            <a:xfrm>
              <a:off x="8051133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defPPr>
                <a:defRPr lang="LID4096"/>
              </a:defPPr>
              <a:lvl1pPr algn="ctr"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lang="de-DE" sz="1400" dirty="0"/>
                <a:t>Samples: 80.000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07526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 fontScale="90000"/>
          </a:bodyPr>
          <a:lstStyle/>
          <a:p>
            <a:r>
              <a:rPr lang="en-GB" sz="3600" dirty="0"/>
              <a:t>Evaluation</a:t>
            </a:r>
            <a:r>
              <a:rPr lang="en-GB" sz="3200" dirty="0"/>
              <a:t>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Varying Sample Size (SVM Kernel: </a:t>
            </a:r>
            <a:r>
              <a:rPr lang="en-GB" sz="3100" i="1" dirty="0" err="1">
                <a:solidFill>
                  <a:schemeClr val="bg1">
                    <a:lumMod val="65000"/>
                  </a:schemeClr>
                </a:solidFill>
              </a:rPr>
              <a:t>rbf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 instead of </a:t>
            </a:r>
            <a:r>
              <a:rPr lang="en-GB" sz="3100" i="1" dirty="0">
                <a:solidFill>
                  <a:schemeClr val="bg1">
                    <a:lumMod val="65000"/>
                  </a:schemeClr>
                </a:solidFill>
              </a:rPr>
              <a:t>linear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en-GB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01A585-4C87-65BB-A14F-45AB7E535486}"/>
              </a:ext>
            </a:extLst>
          </p:cNvPr>
          <p:cNvGrpSpPr/>
          <p:nvPr/>
        </p:nvGrpSpPr>
        <p:grpSpPr>
          <a:xfrm>
            <a:off x="838449" y="1245913"/>
            <a:ext cx="9144587" cy="5313213"/>
            <a:chOff x="2088728" y="1105010"/>
            <a:chExt cx="8708226" cy="500060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B55D9B-4A51-B387-3D29-C4927B800988}"/>
                </a:ext>
              </a:extLst>
            </p:cNvPr>
            <p:cNvGrpSpPr/>
            <p:nvPr/>
          </p:nvGrpSpPr>
          <p:grpSpPr>
            <a:xfrm>
              <a:off x="2088728" y="1105010"/>
              <a:ext cx="8708226" cy="5000604"/>
              <a:chOff x="2088728" y="1105010"/>
              <a:chExt cx="9431182" cy="5477407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9945C36-561D-7723-AB8B-88DF4E0FFA20}"/>
                  </a:ext>
                </a:extLst>
              </p:cNvPr>
              <p:cNvGrpSpPr/>
              <p:nvPr/>
            </p:nvGrpSpPr>
            <p:grpSpPr>
              <a:xfrm>
                <a:off x="2088728" y="1540768"/>
                <a:ext cx="9427078" cy="5041649"/>
                <a:chOff x="1341478" y="1497137"/>
                <a:chExt cx="9427078" cy="5041651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626A73D7-4C7D-2ACB-1430-FA90016589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1500214"/>
                  <a:ext cx="2969677" cy="2226314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2549C488-7D60-974B-422F-F000D85064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4305362"/>
                  <a:ext cx="2969677" cy="2226312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81E388B1-623D-363B-99C0-EF70CB1FB0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68130" y="1497137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53E186E0-303B-A25C-BD0C-B4F2DB1726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64030" y="4302290"/>
                  <a:ext cx="2969677" cy="2226314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E866300C-051B-702D-9CC3-0E1629C956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0" y="1500214"/>
                  <a:ext cx="2969676" cy="2226314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871E46E7-9483-FEE0-E416-BF9A120100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4780" y="4309400"/>
                  <a:ext cx="2973776" cy="2229388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22CFDDE-1AA4-FA31-7FAD-D94A596852C4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80" cy="318402"/>
                <a:chOff x="2093468" y="1105010"/>
                <a:chExt cx="9364820" cy="318402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8205679-8A3F-891B-D18C-1E6E1FA1E140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1728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BEC8475-CA22-2982-9050-667B613050F8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1728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D1004C0-EDB4-4AAE-616D-6453CEEC6A51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1728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pPr algn="ctr"/>
                  <a:r>
                    <a:rPr lang="de-DE" sz="1400" dirty="0"/>
                    <a:t>Samples: 5000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793831-9AB7-07A7-32BD-49F1E006BE1B}"/>
                </a:ext>
              </a:extLst>
            </p:cNvPr>
            <p:cNvSpPr txBox="1"/>
            <p:nvPr/>
          </p:nvSpPr>
          <p:spPr>
            <a:xfrm>
              <a:off x="2088728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10.000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20E248-143B-95EC-0DB9-39AA3F9AF031}"/>
                </a:ext>
              </a:extLst>
            </p:cNvPr>
            <p:cNvSpPr txBox="1"/>
            <p:nvPr/>
          </p:nvSpPr>
          <p:spPr>
            <a:xfrm>
              <a:off x="5069931" y="3602858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40.000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4AA62B-482D-D788-A07C-99E3B583884C}"/>
                </a:ext>
              </a:extLst>
            </p:cNvPr>
            <p:cNvSpPr txBox="1"/>
            <p:nvPr/>
          </p:nvSpPr>
          <p:spPr>
            <a:xfrm>
              <a:off x="8051133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defPPr>
                <a:defRPr lang="LID4096"/>
              </a:defPPr>
              <a:lvl1pPr algn="ctr"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lang="de-DE" sz="1400" dirty="0"/>
                <a:t>Samples: 80.000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02097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New Idea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Varying Sample Size</a:t>
            </a:r>
            <a:endParaRPr lang="en-GB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FA36E5-593D-9F13-2A7D-73151AC849EF}"/>
              </a:ext>
            </a:extLst>
          </p:cNvPr>
          <p:cNvSpPr txBox="1"/>
          <p:nvPr/>
        </p:nvSpPr>
        <p:spPr>
          <a:xfrm>
            <a:off x="838450" y="3198167"/>
            <a:ext cx="8395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Use </a:t>
            </a:r>
            <a:r>
              <a:rPr lang="de-DE" sz="2400" dirty="0" err="1">
                <a:solidFill>
                  <a:srgbClr val="0070C0"/>
                </a:solidFill>
              </a:rPr>
              <a:t>Grid</a:t>
            </a:r>
            <a:r>
              <a:rPr lang="de-DE" sz="2400" dirty="0">
                <a:solidFill>
                  <a:srgbClr val="0070C0"/>
                </a:solidFill>
              </a:rPr>
              <a:t> Search </a:t>
            </a:r>
            <a:r>
              <a:rPr lang="de-DE" sz="2400" dirty="0" err="1"/>
              <a:t>to</a:t>
            </a:r>
            <a:r>
              <a:rPr lang="de-DE" sz="2400" dirty="0"/>
              <a:t> find </a:t>
            </a:r>
            <a:r>
              <a:rPr lang="de-DE" sz="2400" dirty="0" err="1"/>
              <a:t>good</a:t>
            </a:r>
            <a:r>
              <a:rPr lang="de-DE" sz="2400" dirty="0"/>
              <a:t> </a:t>
            </a:r>
            <a:r>
              <a:rPr lang="de-DE" sz="2400" dirty="0" err="1"/>
              <a:t>or</a:t>
            </a:r>
            <a:r>
              <a:rPr lang="de-DE" sz="2400" dirty="0"/>
              <a:t> optimal Model </a:t>
            </a:r>
            <a:r>
              <a:rPr lang="de-DE" sz="2400" dirty="0" err="1"/>
              <a:t>beforehand</a:t>
            </a:r>
            <a:r>
              <a:rPr lang="de-DE" sz="2400" dirty="0"/>
              <a:t>?</a:t>
            </a:r>
            <a:endParaRPr lang="LID4096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8199A4-8281-4670-5382-44A127A98375}"/>
              </a:ext>
            </a:extLst>
          </p:cNvPr>
          <p:cNvSpPr txBox="1"/>
          <p:nvPr/>
        </p:nvSpPr>
        <p:spPr>
          <a:xfrm>
            <a:off x="838450" y="3837584"/>
            <a:ext cx="8395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Then</a:t>
            </a:r>
            <a:r>
              <a:rPr lang="de-DE" sz="2400" dirty="0"/>
              <a:t> </a:t>
            </a:r>
            <a:r>
              <a:rPr lang="de-DE" sz="2400" dirty="0" err="1"/>
              <a:t>only</a:t>
            </a:r>
            <a:r>
              <a:rPr lang="de-DE" sz="2400" dirty="0"/>
              <a:t> </a:t>
            </a:r>
            <a:r>
              <a:rPr lang="de-DE" sz="2400" dirty="0" err="1"/>
              <a:t>use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good</a:t>
            </a:r>
            <a:r>
              <a:rPr lang="de-DE" sz="2400" dirty="0"/>
              <a:t> Models?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0781722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SVM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77F86B-4202-A51A-F429-9043E006E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70" y="1401835"/>
            <a:ext cx="4269233" cy="25615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7E6705-829F-1DCB-0562-7DBD75A49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379" y="1401835"/>
            <a:ext cx="4269233" cy="25615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82BD48-3382-B79F-37A7-7BD2FA061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70" y="4059696"/>
            <a:ext cx="4269233" cy="25615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1D2DE33-8BD8-1BD2-7986-BB82E3842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1378" y="4059698"/>
            <a:ext cx="4269233" cy="256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92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SVM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A89E4-41B9-C9EE-4215-135DFCC56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385" y="1187859"/>
            <a:ext cx="8499230" cy="50995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AF9E40-D02C-F42C-CB53-D7D41E3B786F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Training 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50000,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Replace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True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9045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Neural Network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A89E4-41B9-C9EE-4215-135DFCC56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6385" y="1187859"/>
            <a:ext cx="8499230" cy="50995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7123D5-561A-9482-1B17-E4A3A9C317B0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Training 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50000,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Replace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True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6659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LR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86D205-5247-942F-8E58-525A458E17A8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Training 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50000,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Replace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True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813160-5C99-993D-DEBC-7B4F89260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6385" y="1190692"/>
            <a:ext cx="8499230" cy="509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41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de-DE" dirty="0"/>
              <a:t>Setup</a:t>
            </a:r>
            <a:endParaRPr lang="LID4096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717562"/>
                <a:ext cx="9286983" cy="1753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Samples: </a:t>
                </a:r>
                <a:r>
                  <a:rPr lang="en-GB" dirty="0"/>
                  <a:t>Sampled from Normal Distribution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Conditional Probability</a:t>
                </a:r>
                <a:r>
                  <a:rPr lang="en-GB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𝑝𝑑𝑓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)∗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en-GB" dirty="0"/>
                  <a:t> 	and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1 −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(1|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True Labels</a:t>
                </a:r>
                <a:r>
                  <a:rPr lang="en-GB" dirty="0"/>
                  <a:t>: Randomly Picked with Probability equal to Conditional Probability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17562"/>
                <a:ext cx="9286983" cy="1753557"/>
              </a:xfrm>
              <a:prstGeom prst="rect">
                <a:avLst/>
              </a:prstGeom>
              <a:blipFill>
                <a:blip r:embed="rId2"/>
                <a:stretch>
                  <a:fillRect l="-46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C7A931FA-EB90-3354-8943-93B0ACF59B8D}"/>
              </a:ext>
            </a:extLst>
          </p:cNvPr>
          <p:cNvGrpSpPr/>
          <p:nvPr/>
        </p:nvGrpSpPr>
        <p:grpSpPr>
          <a:xfrm>
            <a:off x="838200" y="3158774"/>
            <a:ext cx="10332854" cy="3579913"/>
            <a:chOff x="838200" y="3077751"/>
            <a:chExt cx="10332854" cy="357991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48309A4-4796-CE6F-63D1-CE5438ABF398}"/>
                </a:ext>
              </a:extLst>
            </p:cNvPr>
            <p:cNvGrpSpPr/>
            <p:nvPr/>
          </p:nvGrpSpPr>
          <p:grpSpPr>
            <a:xfrm>
              <a:off x="838200" y="3077751"/>
              <a:ext cx="10332854" cy="3579913"/>
              <a:chOff x="1054813" y="2053465"/>
              <a:chExt cx="10668859" cy="378602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660FB78-9AEC-B3BC-409E-BE8B31769E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4813" y="2178093"/>
                <a:ext cx="4715693" cy="353677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BE99219-D632-CD69-A499-3F50F06957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75636" y="2053465"/>
                <a:ext cx="5048036" cy="3786027"/>
              </a:xfrm>
              <a:prstGeom prst="rect">
                <a:avLst/>
              </a:prstGeom>
            </p:spPr>
          </p:pic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BDB50AB-6E6E-13A0-DE0B-5919AD233D70}"/>
                  </a:ext>
                </a:extLst>
              </p:cNvPr>
              <p:cNvGrpSpPr/>
              <p:nvPr/>
            </p:nvGrpSpPr>
            <p:grpSpPr>
              <a:xfrm>
                <a:off x="5482115" y="3369803"/>
                <a:ext cx="1520576" cy="765424"/>
                <a:chOff x="5482115" y="3277336"/>
                <a:chExt cx="1520576" cy="765424"/>
              </a:xfrm>
            </p:grpSpPr>
            <p:sp>
              <p:nvSpPr>
                <p:cNvPr id="14" name="Arrow: Right 13">
                  <a:extLst>
                    <a:ext uri="{FF2B5EF4-FFF2-40B4-BE49-F238E27FC236}">
                      <a16:creationId xmlns:a16="http://schemas.microsoft.com/office/drawing/2014/main" id="{C56421A8-FDAF-BF56-791E-1C76ED58D6B7}"/>
                    </a:ext>
                  </a:extLst>
                </p:cNvPr>
                <p:cNvSpPr/>
                <p:nvPr/>
              </p:nvSpPr>
              <p:spPr>
                <a:xfrm>
                  <a:off x="5482115" y="3744811"/>
                  <a:ext cx="1520576" cy="297949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2F91FB77-D17C-F69D-D0A5-040F5453F45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15504" y="3277336"/>
                      <a:ext cx="1258585" cy="40197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ad>
                              <m:radPr>
                                <m:degHide m:val="on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rad>
                          </m:oMath>
                        </m:oMathPara>
                      </a14:m>
                      <a:endParaRPr lang="LID4096" dirty="0"/>
                    </a:p>
                  </p:txBody>
                </p:sp>
              </mc:Choice>
              <mc:Fallback xmlns="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2F91FB77-D17C-F69D-D0A5-040F5453F45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15504" y="3277336"/>
                      <a:ext cx="1258585" cy="401970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LID4096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EEA828-FB47-B9CB-A4A4-BBFA669FDF41}"/>
                </a:ext>
              </a:extLst>
            </p:cNvPr>
            <p:cNvSpPr txBox="1"/>
            <p:nvPr/>
          </p:nvSpPr>
          <p:spPr>
            <a:xfrm>
              <a:off x="6570369" y="3159432"/>
              <a:ext cx="43123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2">
                      <a:lumMod val="50000"/>
                    </a:schemeClr>
                  </a:solidFill>
                </a:rPr>
                <a:t>Conditional Probabilities for Class Label 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3A7D787-A814-5306-A196-C8CDF21403EF}"/>
                    </a:ext>
                  </a:extLst>
                </p:cNvPr>
                <p:cNvSpPr txBox="1"/>
                <p:nvPr/>
              </p:nvSpPr>
              <p:spPr>
                <a:xfrm>
                  <a:off x="1866040" y="3275111"/>
                  <a:ext cx="276383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>
                      <a:solidFill>
                        <a:schemeClr val="bg2">
                          <a:lumMod val="50000"/>
                        </a:schemeClr>
                      </a:solidFill>
                    </a:rPr>
                    <a:t>Normal Distribution </a:t>
                  </a:r>
                  <a14:m>
                    <m:oMath xmlns:m="http://schemas.openxmlformats.org/officeDocument/2006/math">
                      <m:r>
                        <a:rPr lang="en-GB" sz="1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𝑛𝑜𝑟𝑚</m:t>
                      </m:r>
                    </m:oMath>
                  </a14:m>
                  <a:endParaRPr lang="LID4096" sz="14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3A7D787-A814-5306-A196-C8CDF21403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6040" y="3275111"/>
                  <a:ext cx="2763833" cy="307777"/>
                </a:xfrm>
                <a:prstGeom prst="rect">
                  <a:avLst/>
                </a:prstGeom>
                <a:blipFill>
                  <a:blip r:embed="rId6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850897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Random Forest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CF5132-D092-63DA-A9F1-4B4799F912AF}"/>
              </a:ext>
            </a:extLst>
          </p:cNvPr>
          <p:cNvSpPr txBox="1"/>
          <p:nvPr/>
        </p:nvSpPr>
        <p:spPr>
          <a:xfrm>
            <a:off x="3259852" y="3198167"/>
            <a:ext cx="5672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 err="1"/>
              <a:t>Loading</a:t>
            </a:r>
            <a:r>
              <a:rPr lang="de-DE" sz="2400" b="1" dirty="0"/>
              <a:t>…</a:t>
            </a:r>
            <a:endParaRPr lang="LID4096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4F89AF-7E76-2D4F-52E0-97F6A77FF729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Training 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50000,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Replace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True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452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Grid Search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Experiments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CA1EADD-A884-4BC9-81D2-4CA4FF66CA26}"/>
              </a:ext>
            </a:extLst>
          </p:cNvPr>
          <p:cNvSpPr txBox="1"/>
          <p:nvPr/>
        </p:nvSpPr>
        <p:spPr>
          <a:xfrm>
            <a:off x="838200" y="2010714"/>
            <a:ext cx="10748058" cy="3376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b="1" dirty="0"/>
              <a:t>Fix</a:t>
            </a:r>
            <a:r>
              <a:rPr lang="en-GB" dirty="0"/>
              <a:t>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/>
              <a:t>Perform </a:t>
            </a:r>
            <a:r>
              <a:rPr lang="de-DE" b="1" dirty="0" err="1"/>
              <a:t>Grid</a:t>
            </a:r>
            <a:r>
              <a:rPr lang="de-DE" b="1" dirty="0"/>
              <a:t> Search</a:t>
            </a:r>
            <a:endParaRPr lang="de-DE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Neural</a:t>
            </a:r>
            <a:r>
              <a:rPr lang="de-DE" dirty="0"/>
              <a:t> Network</a:t>
            </a:r>
            <a:endParaRPr lang="en-GB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SVM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Logistic Regression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Random Forest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 err="1"/>
              <a:t>Calculate</a:t>
            </a:r>
            <a:r>
              <a:rPr lang="de-DE" b="1" dirty="0"/>
              <a:t> </a:t>
            </a:r>
            <a:r>
              <a:rPr lang="de-DE" b="1" dirty="0" err="1"/>
              <a:t>Metrics</a:t>
            </a:r>
            <a:endParaRPr lang="de-DE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/>
              <a:t>Rank</a:t>
            </a:r>
            <a:r>
              <a:rPr lang="de-DE" dirty="0"/>
              <a:t> </a:t>
            </a:r>
            <a:r>
              <a:rPr lang="de-DE" dirty="0" err="1"/>
              <a:t>Estimators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Accuracy</a:t>
            </a:r>
            <a:r>
              <a:rPr lang="de-DE" dirty="0"/>
              <a:t> and True ECE</a:t>
            </a:r>
          </a:p>
        </p:txBody>
      </p:sp>
    </p:spTree>
    <p:extLst>
      <p:ext uri="{BB962C8B-B14F-4D97-AF65-F5344CB8AC3E}">
        <p14:creationId xmlns:p14="http://schemas.microsoft.com/office/powerpoint/2010/main" val="20179496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SVM – 5 Folds – Sorted by Accuracy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873DF71-06DE-ED3B-A86A-0987B7D4BA16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6" name="Picture 5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8325F6ED-C694-4CEC-D800-E3C3E03B5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10" name="Picture 9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61313F4-F3BD-F08B-0B0D-C45D4BBDB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13" name="Picture 12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F1697109-847B-8E82-A154-4DE36234E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14" name="Picture 13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2EEC60C1-6F53-D0FD-F858-E2255A7E2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9593DA6-0074-4551-A1C9-33577E99D96C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12467E-2161-5CE8-A612-24BB92E4A92E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7661575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SVM – 5 Folds – Sorted by True ECE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" b="157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" b="42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0492726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NN – 5 Folds – Sorted by Accuracy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" b="288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" b="260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100249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NN – 5 Folds – Sorted by True ECE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" b="260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" b="260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6773094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LR – 5 Folds – Sorted by Accuracy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" b="288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" b="205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1943262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LR – 5 Folds – Sorted by True ECE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" b="205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" b="233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230612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RF – 5 Folds – Sorted by Accuracy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" b="233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" b="288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990068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RF – 5 Folds – Sorted by True ECE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" b="233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" b="260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838100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de-DE" dirty="0"/>
              <a:t>Mean Deviation</a:t>
            </a:r>
            <a:endParaRPr lang="LID4096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199" y="1921267"/>
                <a:ext cx="9286983" cy="883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Mean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r>
                  <a:rPr lang="en-GB" dirty="0"/>
                  <a:t> and scale again to obtain </a:t>
                </a:r>
                <a:r>
                  <a:rPr lang="en-GB" b="1" dirty="0"/>
                  <a:t>Predicted Probabilities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921267"/>
                <a:ext cx="9286983" cy="883383"/>
              </a:xfrm>
              <a:prstGeom prst="rect">
                <a:avLst/>
              </a:prstGeom>
              <a:blipFill>
                <a:blip r:embed="rId2"/>
                <a:stretch>
                  <a:fillRect l="-394" b="-1034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4" b="3323"/>
          <a:stretch/>
        </p:blipFill>
        <p:spPr>
          <a:xfrm>
            <a:off x="457200" y="2967853"/>
            <a:ext cx="4925212" cy="348010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244581" y="4053351"/>
            <a:ext cx="1476807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1B8ED11-44B8-23E4-1191-942425877BAF}"/>
              </a:ext>
            </a:extLst>
          </p:cNvPr>
          <p:cNvSpPr txBox="1"/>
          <p:nvPr/>
        </p:nvSpPr>
        <p:spPr>
          <a:xfrm>
            <a:off x="41096" y="6439368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A00AC2-7FBD-D3E3-37A5-CF556751E1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1387" y="2900476"/>
            <a:ext cx="4819811" cy="361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428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4D6156A-915E-A162-F896-406B3FA8A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34F4A1E1-347B-CEE3-5019-62069D2E6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SVM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C69181-2A60-2C18-0FA4-0110FCE7742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B0F585-FF59-DD79-88B1-A2335F29B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71" y="1401835"/>
            <a:ext cx="4269230" cy="25615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AA9687-ABAC-02F6-A977-429450692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1379" y="1401835"/>
            <a:ext cx="4269233" cy="25615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4D898F4-C6F0-1BD3-8D68-C0BA7631CF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70" y="4059696"/>
            <a:ext cx="4269233" cy="25615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76287BE-5802-A605-289E-7C4745492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1378" y="4059698"/>
            <a:ext cx="4269233" cy="256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798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C5DDD3-89F5-EE6E-6F59-CBB1FB8D3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277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0B945-5FE5-EB5B-AC21-17AEB2785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C9866-C544-6BBA-F3D0-F67AAD023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True ECE Calculation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(probably erroneous)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22E64-6CD6-39E7-544C-6BF130952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81922"/>
          </a:xfrm>
        </p:spPr>
        <p:txBody>
          <a:bodyPr/>
          <a:lstStyle/>
          <a:p>
            <a:pPr marL="0" indent="0">
              <a:buNone/>
            </a:pPr>
            <a:r>
              <a:rPr lang="en-GB" sz="2400" i="1" dirty="0"/>
              <a:t>Mean of </a:t>
            </a:r>
            <a:r>
              <a:rPr lang="en-GB" sz="2400" i="1" dirty="0">
                <a:solidFill>
                  <a:schemeClr val="accent1"/>
                </a:solidFill>
              </a:rPr>
              <a:t>absolute distance</a:t>
            </a:r>
            <a:r>
              <a:rPr lang="en-GB" sz="2400" i="1" dirty="0"/>
              <a:t> </a:t>
            </a:r>
            <a:r>
              <a:rPr lang="en-GB" sz="2400" b="1" i="1" dirty="0">
                <a:solidFill>
                  <a:schemeClr val="accent1"/>
                </a:solidFill>
              </a:rPr>
              <a:t>between</a:t>
            </a:r>
            <a:r>
              <a:rPr lang="en-GB" sz="2400" i="1" dirty="0"/>
              <a:t> unique predicted probabilities (for class 1) </a:t>
            </a:r>
            <a:r>
              <a:rPr lang="en-GB" sz="2400" b="1" i="1" dirty="0">
                <a:solidFill>
                  <a:schemeClr val="accent1"/>
                </a:solidFill>
              </a:rPr>
              <a:t>and</a:t>
            </a:r>
            <a:r>
              <a:rPr lang="en-GB" sz="2400" i="1" dirty="0"/>
              <a:t> mean of corresponding true probabilities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554687-2BFF-6281-9A3E-2D54CC3F8284}"/>
              </a:ext>
            </a:extLst>
          </p:cNvPr>
          <p:cNvSpPr txBox="1"/>
          <p:nvPr/>
        </p:nvSpPr>
        <p:spPr>
          <a:xfrm>
            <a:off x="954594" y="3205423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0.8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BA31C4-3578-4AED-D568-9FBD27497A0C}"/>
              </a:ext>
            </a:extLst>
          </p:cNvPr>
          <p:cNvSpPr txBox="1"/>
          <p:nvPr/>
        </p:nvSpPr>
        <p:spPr>
          <a:xfrm>
            <a:off x="954594" y="3721239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0.8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1BB966-077A-F5A5-1A4A-04ED3CB729FE}"/>
              </a:ext>
            </a:extLst>
          </p:cNvPr>
          <p:cNvSpPr txBox="1"/>
          <p:nvPr/>
        </p:nvSpPr>
        <p:spPr>
          <a:xfrm>
            <a:off x="954594" y="4237055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0.6</a:t>
            </a:r>
            <a:endParaRPr lang="LID409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4C178B-21EE-F70D-9536-485D96CB83C9}"/>
              </a:ext>
            </a:extLst>
          </p:cNvPr>
          <p:cNvSpPr txBox="1"/>
          <p:nvPr/>
        </p:nvSpPr>
        <p:spPr>
          <a:xfrm>
            <a:off x="954594" y="4752871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0.8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D38117-1A9C-C6C2-9971-822AB4D84939}"/>
              </a:ext>
            </a:extLst>
          </p:cNvPr>
          <p:cNvSpPr txBox="1"/>
          <p:nvPr/>
        </p:nvSpPr>
        <p:spPr>
          <a:xfrm>
            <a:off x="954594" y="5268687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0.6</a:t>
            </a:r>
            <a:endParaRPr lang="LID409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CE630E-2F1A-6057-8E88-450ED4EF11AA}"/>
              </a:ext>
            </a:extLst>
          </p:cNvPr>
          <p:cNvSpPr txBox="1"/>
          <p:nvPr/>
        </p:nvSpPr>
        <p:spPr>
          <a:xfrm>
            <a:off x="2639368" y="3205423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0.7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D5B24D-5F5F-827B-A1ED-638F50589979}"/>
              </a:ext>
            </a:extLst>
          </p:cNvPr>
          <p:cNvSpPr txBox="1"/>
          <p:nvPr/>
        </p:nvSpPr>
        <p:spPr>
          <a:xfrm>
            <a:off x="2639368" y="3721239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0.6</a:t>
            </a:r>
            <a:endParaRPr lang="LID4096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E82494-3D05-CAAD-0780-D2B64AA57E6B}"/>
              </a:ext>
            </a:extLst>
          </p:cNvPr>
          <p:cNvSpPr txBox="1"/>
          <p:nvPr/>
        </p:nvSpPr>
        <p:spPr>
          <a:xfrm>
            <a:off x="2639368" y="4237055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0.55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558B7A-2EE0-CCF2-5E3E-BE378632CA0E}"/>
              </a:ext>
            </a:extLst>
          </p:cNvPr>
          <p:cNvSpPr txBox="1"/>
          <p:nvPr/>
        </p:nvSpPr>
        <p:spPr>
          <a:xfrm>
            <a:off x="2639368" y="4752871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0.5</a:t>
            </a:r>
            <a:endParaRPr lang="LID4096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996DB9-1589-8812-ED43-97242A973F7E}"/>
              </a:ext>
            </a:extLst>
          </p:cNvPr>
          <p:cNvSpPr txBox="1"/>
          <p:nvPr/>
        </p:nvSpPr>
        <p:spPr>
          <a:xfrm>
            <a:off x="2639368" y="5268687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0.7</a:t>
            </a:r>
            <a:endParaRPr lang="LID4096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990E0A-55C9-53FA-7CF7-13B413C9429B}"/>
              </a:ext>
            </a:extLst>
          </p:cNvPr>
          <p:cNvSpPr/>
          <p:nvPr/>
        </p:nvSpPr>
        <p:spPr>
          <a:xfrm>
            <a:off x="954593" y="3180301"/>
            <a:ext cx="2667837" cy="42872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A4F8F0-5E8C-87FC-5192-8B582FFF0A60}"/>
              </a:ext>
            </a:extLst>
          </p:cNvPr>
          <p:cNvCxnSpPr>
            <a:cxnSpLocks/>
          </p:cNvCxnSpPr>
          <p:nvPr/>
        </p:nvCxnSpPr>
        <p:spPr>
          <a:xfrm flipV="1">
            <a:off x="3873640" y="3205423"/>
            <a:ext cx="1627833" cy="704223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29F6E0-443C-2DA7-E0FC-48AFB2415C2E}"/>
                  </a:ext>
                </a:extLst>
              </p:cNvPr>
              <p:cNvSpPr txBox="1"/>
              <p:nvPr/>
            </p:nvSpPr>
            <p:spPr>
              <a:xfrm>
                <a:off x="5206719" y="2742392"/>
                <a:ext cx="4582049" cy="708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0.8 −</m:t>
                          </m:r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0.7+0.6+0.5</m:t>
                              </m:r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29F6E0-443C-2DA7-E0FC-48AFB2415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719" y="2742392"/>
                <a:ext cx="4582049" cy="7085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4A6BA367-8D53-0682-EBB5-9CAA291CE45C}"/>
              </a:ext>
            </a:extLst>
          </p:cNvPr>
          <p:cNvSpPr/>
          <p:nvPr/>
        </p:nvSpPr>
        <p:spPr>
          <a:xfrm>
            <a:off x="954592" y="3690259"/>
            <a:ext cx="2667837" cy="42872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0748D1-055E-19B7-32D3-E6E92F869E04}"/>
              </a:ext>
            </a:extLst>
          </p:cNvPr>
          <p:cNvSpPr/>
          <p:nvPr/>
        </p:nvSpPr>
        <p:spPr>
          <a:xfrm>
            <a:off x="954592" y="4213601"/>
            <a:ext cx="2667837" cy="42872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ED98701-28A6-D441-AF30-C8E44EFB0120}"/>
              </a:ext>
            </a:extLst>
          </p:cNvPr>
          <p:cNvSpPr/>
          <p:nvPr/>
        </p:nvSpPr>
        <p:spPr>
          <a:xfrm>
            <a:off x="954592" y="4726914"/>
            <a:ext cx="2667837" cy="42872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771F9C-366E-E01A-15EC-022151B18C94}"/>
              </a:ext>
            </a:extLst>
          </p:cNvPr>
          <p:cNvSpPr/>
          <p:nvPr/>
        </p:nvSpPr>
        <p:spPr>
          <a:xfrm>
            <a:off x="959617" y="5242730"/>
            <a:ext cx="2667837" cy="42872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86EA66E-CAC1-6D00-7E4B-ECF77035DF6D}"/>
              </a:ext>
            </a:extLst>
          </p:cNvPr>
          <p:cNvCxnSpPr>
            <a:cxnSpLocks/>
          </p:cNvCxnSpPr>
          <p:nvPr/>
        </p:nvCxnSpPr>
        <p:spPr>
          <a:xfrm flipV="1">
            <a:off x="3873640" y="4075535"/>
            <a:ext cx="1627833" cy="395563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7584C31-443F-8267-CD45-80A42C0EBEF8}"/>
                  </a:ext>
                </a:extLst>
              </p:cNvPr>
              <p:cNvSpPr txBox="1"/>
              <p:nvPr/>
            </p:nvSpPr>
            <p:spPr>
              <a:xfrm>
                <a:off x="4915317" y="3721239"/>
                <a:ext cx="4582049" cy="708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0.6 −</m:t>
                          </m:r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0.55+0.7</m:t>
                              </m:r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0.025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7584C31-443F-8267-CD45-80A42C0EB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317" y="3721239"/>
                <a:ext cx="4582049" cy="7085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9BE4FE4-571A-DAAD-9064-B2257B06B216}"/>
                  </a:ext>
                </a:extLst>
              </p:cNvPr>
              <p:cNvSpPr txBox="1"/>
              <p:nvPr/>
            </p:nvSpPr>
            <p:spPr>
              <a:xfrm>
                <a:off x="5501473" y="4941278"/>
                <a:ext cx="4582049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𝑇𝑟𝑢𝑒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𝐸𝐶𝐸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0.2+0.025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0.1125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9BE4FE4-571A-DAAD-9064-B2257B06B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473" y="4941278"/>
                <a:ext cx="4582049" cy="6347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8BF9F10-08DE-8E55-CBEF-D94EE1062BBA}"/>
                  </a:ext>
                </a:extLst>
              </p:cNvPr>
              <p:cNvSpPr txBox="1"/>
              <p:nvPr/>
            </p:nvSpPr>
            <p:spPr>
              <a:xfrm>
                <a:off x="954594" y="2690442"/>
                <a:ext cx="934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8BF9F10-08DE-8E55-CBEF-D94EE1062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94" y="2690442"/>
                <a:ext cx="934496" cy="369332"/>
              </a:xfrm>
              <a:prstGeom prst="rect">
                <a:avLst/>
              </a:prstGeom>
              <a:blipFill>
                <a:blip r:embed="rId5"/>
                <a:stretch>
                  <a:fillRect t="-6557" b="-655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C0BCBB-CDDF-AAAB-6FAB-62511C662AAE}"/>
                  </a:ext>
                </a:extLst>
              </p:cNvPr>
              <p:cNvSpPr txBox="1"/>
              <p:nvPr/>
            </p:nvSpPr>
            <p:spPr>
              <a:xfrm>
                <a:off x="2639368" y="2692057"/>
                <a:ext cx="934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C0BCBB-CDDF-AAAB-6FAB-62511C662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368" y="2692057"/>
                <a:ext cx="934496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41">
            <a:extLst>
              <a:ext uri="{FF2B5EF4-FFF2-40B4-BE49-F238E27FC236}">
                <a16:creationId xmlns:a16="http://schemas.microsoft.com/office/drawing/2014/main" id="{67EA77F5-4027-7B8F-80D7-3846484890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7434" y="6230203"/>
            <a:ext cx="4473439" cy="49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1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3" grpId="0"/>
      <p:bldP spid="28" grpId="0" animBg="1"/>
      <p:bldP spid="29" grpId="0" animBg="1"/>
      <p:bldP spid="30" grpId="0" animBg="1"/>
      <p:bldP spid="31" grpId="0" animBg="1"/>
      <p:bldP spid="34" grpId="0"/>
      <p:bldP spid="3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25E21-6655-3819-27D9-394E1F46A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GB" sz="2400" dirty="0"/>
              <a:t>Balance Score: [-1, 0.5]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(per Definition)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ECE: [0, 1]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(Extreme Cases: 1 Bin)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ACE: [0, 1]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(Extreme Cases: 1 Bin) (the same as ECE)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FCE: [0, 1]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(Extreme Cases: 1 Bin) (the same as ECE)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TCE: [0, 100]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(Stated in the Paper)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KSCE: [0, 1]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(Calculates max difference between Accuracy CDF and Confidence CDF) (Extreme Cases: Outcome always 1 and Prediction 0% or Outcome always 0 and Prediction 100%)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6F7D68-281C-05E8-D66F-4DA2DA47B17B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9986CE5-2F76-248A-8258-66C0AA40BEC6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Metric Bounds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8560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25E21-6655-3819-27D9-394E1F46A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200" dirty="0"/>
              <a:t>Balance Score: </a:t>
            </a:r>
            <a:r>
              <a:rPr lang="en-GB" sz="2200" dirty="0">
                <a:solidFill>
                  <a:srgbClr val="00B050"/>
                </a:solidFill>
              </a:rPr>
              <a:t>[-1, 0.5] -&gt; [0, 1] by absolute value</a:t>
            </a:r>
          </a:p>
          <a:p>
            <a:pPr>
              <a:lnSpc>
                <a:spcPct val="150000"/>
              </a:lnSpc>
            </a:pP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ECE: [0, 1] stay as is</a:t>
            </a:r>
          </a:p>
          <a:p>
            <a:pPr>
              <a:lnSpc>
                <a:spcPct val="150000"/>
              </a:lnSpc>
            </a:pP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ACE: [0, 1] stay as is</a:t>
            </a:r>
          </a:p>
          <a:p>
            <a:pPr>
              <a:lnSpc>
                <a:spcPct val="150000"/>
              </a:lnSpc>
            </a:pP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FCE: [0, 1] stay as is</a:t>
            </a:r>
          </a:p>
          <a:p>
            <a:pPr>
              <a:lnSpc>
                <a:spcPct val="150000"/>
              </a:lnSpc>
            </a:pPr>
            <a:r>
              <a:rPr lang="en-GB" sz="2200" dirty="0"/>
              <a:t>TCE: [0, 100] -&gt; </a:t>
            </a:r>
            <a:r>
              <a:rPr lang="en-GB" sz="2200" dirty="0">
                <a:solidFill>
                  <a:srgbClr val="00B050"/>
                </a:solidFill>
              </a:rPr>
              <a:t>[0, 1] by dividing by 100</a:t>
            </a:r>
          </a:p>
          <a:p>
            <a:pPr>
              <a:lnSpc>
                <a:spcPct val="150000"/>
              </a:lnSpc>
            </a:pP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KSCE: [0, 1] stay as is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29F2AC-0E01-CCB8-349F-7531581071DE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3198513-AA16-6717-E10B-C5C3784B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Scaling Solution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4482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4EC88-BABD-86DB-C7E4-570CE1A5C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CB45AD-BE1A-B4F3-344A-F58246E6DF07}"/>
              </a:ext>
            </a:extLst>
          </p:cNvPr>
          <p:cNvSpPr txBox="1">
            <a:spLocks/>
          </p:cNvSpPr>
          <p:nvPr/>
        </p:nvSpPr>
        <p:spPr>
          <a:xfrm>
            <a:off x="1651781" y="3204027"/>
            <a:ext cx="2800643" cy="4499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solidFill>
                  <a:srgbClr val="00B050"/>
                </a:solidFill>
              </a:rPr>
              <a:t>+ 3 Datasets</a:t>
            </a:r>
          </a:p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D2FDC6-8FE6-343B-63F8-F4722E436718}"/>
              </a:ext>
            </a:extLst>
          </p:cNvPr>
          <p:cNvSpPr txBox="1"/>
          <p:nvPr/>
        </p:nvSpPr>
        <p:spPr>
          <a:xfrm>
            <a:off x="6808763" y="3130753"/>
            <a:ext cx="34536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sz="2800" dirty="0">
                <a:solidFill>
                  <a:srgbClr val="00B050"/>
                </a:solidFill>
              </a:rPr>
              <a:t>+ 1 Experiment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0CC5EF-074F-539D-A485-15437C800A6B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8A3A0201-61D1-F956-5FAD-BDBBE75ED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What  is new?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8176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2E8CE-0284-E3D5-D42C-BE815F033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D429AC7-D498-404D-B261-951AB72B2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Varying Bins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887EDF-0515-9C60-CAE3-66605A71BCD4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67060BF0-B7C9-E0E6-B000-5876EA5FCA9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Experiments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FA01707-3B38-95FF-802F-CE097CAA504E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B8E3A1C-37F8-2C35-150B-FCAFF8D03529}"/>
              </a:ext>
            </a:extLst>
          </p:cNvPr>
          <p:cNvSpPr txBox="1"/>
          <p:nvPr/>
        </p:nvSpPr>
        <p:spPr>
          <a:xfrm>
            <a:off x="838200" y="2010714"/>
            <a:ext cx="10748058" cy="379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b="1" dirty="0"/>
              <a:t>Fix</a:t>
            </a:r>
            <a:r>
              <a:rPr lang="en-GB" dirty="0"/>
              <a:t>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/>
              <a:t>Train Models </a:t>
            </a:r>
            <a:r>
              <a:rPr lang="de-DE" dirty="0"/>
              <a:t>(on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):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Neural</a:t>
            </a:r>
            <a:r>
              <a:rPr lang="de-DE" dirty="0"/>
              <a:t> Network</a:t>
            </a:r>
            <a:endParaRPr lang="en-GB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SVM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Logistic Regression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Random Forest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b="1" dirty="0" err="1"/>
              <a:t>Metrics</a:t>
            </a:r>
            <a:r>
              <a:rPr lang="de-DE" dirty="0"/>
              <a:t> n </a:t>
            </a:r>
            <a:r>
              <a:rPr lang="de-DE" dirty="0" err="1"/>
              <a:t>times</a:t>
            </a:r>
            <a:r>
              <a:rPr lang="de-DE" dirty="0"/>
              <a:t> (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bins</a:t>
            </a:r>
            <a:r>
              <a:rPr lang="de-DE" dirty="0"/>
              <a:t> on different </a:t>
            </a:r>
            <a:r>
              <a:rPr lang="de-DE" dirty="0" err="1"/>
              <a:t>subsamples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size</a:t>
            </a:r>
            <a:r>
              <a:rPr lang="de-DE" dirty="0"/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Calculate</a:t>
            </a:r>
            <a:r>
              <a:rPr lang="de-DE" dirty="0"/>
              <a:t> Mean and Standard Deviation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Repeat 3. and 4.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bins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36771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D65631B-EEED-E6EF-9DCC-9583CADBA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553" y="1141226"/>
            <a:ext cx="4409744" cy="2645848"/>
          </a:xfrm>
          <a:prstGeom prst="rect">
            <a:avLst/>
          </a:prstGeom>
        </p:spPr>
      </p:pic>
      <p:pic>
        <p:nvPicPr>
          <p:cNvPr id="9" name="Picture 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FF115EC-E5A9-824C-22D3-7AB766635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939" y="1141226"/>
            <a:ext cx="4479642" cy="2687787"/>
          </a:xfrm>
          <a:prstGeom prst="rect">
            <a:avLst/>
          </a:prstGeom>
        </p:spPr>
      </p:pic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941A2D2-861D-BDBC-8BC0-50C44097A9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553" y="3829013"/>
            <a:ext cx="4414331" cy="2648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7DB949-6CF3-F9C2-7617-8E44EF93C7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25056"/>
            <a:ext cx="4427521" cy="2656514"/>
          </a:xfrm>
          <a:prstGeom prst="rect">
            <a:avLst/>
          </a:prstGeom>
        </p:spPr>
      </p:pic>
      <p:sp>
        <p:nvSpPr>
          <p:cNvPr id="12" name="Title 6">
            <a:extLst>
              <a:ext uri="{FF2B5EF4-FFF2-40B4-BE49-F238E27FC236}">
                <a16:creationId xmlns:a16="http://schemas.microsoft.com/office/drawing/2014/main" id="{42A291E8-05D7-54B6-E8A1-AA0BFBDA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Bins, 20 Iterations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EF8CA4-90B9-D5EC-82A9-256E356F660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466584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AECCC-75EB-FDA5-DDBF-C3EFB6912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D4E45DD2-97D4-F2BA-9042-4B1637309A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3909656"/>
              </p:ext>
            </p:extLst>
          </p:nvPr>
        </p:nvGraphicFramePr>
        <p:xfrm>
          <a:off x="1012371" y="1164771"/>
          <a:ext cx="9699171" cy="54155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1787">
                  <a:extLst>
                    <a:ext uri="{9D8B030D-6E8A-4147-A177-3AD203B41FA5}">
                      <a16:colId xmlns:a16="http://schemas.microsoft.com/office/drawing/2014/main" val="942835667"/>
                    </a:ext>
                  </a:extLst>
                </a:gridCol>
                <a:gridCol w="4433692">
                  <a:extLst>
                    <a:ext uri="{9D8B030D-6E8A-4147-A177-3AD203B41FA5}">
                      <a16:colId xmlns:a16="http://schemas.microsoft.com/office/drawing/2014/main" val="2579126914"/>
                    </a:ext>
                  </a:extLst>
                </a:gridCol>
                <a:gridCol w="4433692">
                  <a:extLst>
                    <a:ext uri="{9D8B030D-6E8A-4147-A177-3AD203B41FA5}">
                      <a16:colId xmlns:a16="http://schemas.microsoft.com/office/drawing/2014/main" val="1221160457"/>
                    </a:ext>
                  </a:extLst>
                </a:gridCol>
              </a:tblGrid>
              <a:tr h="2558063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Balanced</a:t>
                      </a:r>
                      <a:endParaRPr lang="LID4096" dirty="0"/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8486440"/>
                  </a:ext>
                </a:extLst>
              </a:tr>
              <a:tr h="241703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Imbalanced</a:t>
                      </a:r>
                      <a:endParaRPr lang="LID4096" dirty="0"/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0763913"/>
                  </a:ext>
                </a:extLst>
              </a:tr>
              <a:tr h="440446"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2-D (</a:t>
                      </a:r>
                      <a:r>
                        <a:rPr lang="de-DE" dirty="0" err="1"/>
                        <a:t>Gummy</a:t>
                      </a:r>
                      <a:r>
                        <a:rPr lang="de-DE" dirty="0"/>
                        <a:t> Worm)</a:t>
                      </a:r>
                      <a:endParaRPr lang="LID4096" dirty="0"/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3-D (</a:t>
                      </a:r>
                      <a:r>
                        <a:rPr lang="de-DE" dirty="0" err="1"/>
                        <a:t>Sad</a:t>
                      </a:r>
                      <a:r>
                        <a:rPr lang="de-DE" dirty="0"/>
                        <a:t> Clown)</a:t>
                      </a:r>
                      <a:endParaRPr lang="LID4096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526941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1016211D-F264-2D49-030C-CE7C3CDF6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2118" y="1249809"/>
            <a:ext cx="2921817" cy="2337454"/>
          </a:xfrm>
          <a:prstGeom prst="rect">
            <a:avLst/>
          </a:prstGeom>
        </p:spPr>
      </p:pic>
      <p:pic>
        <p:nvPicPr>
          <p:cNvPr id="18" name="Picture 17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D55FD6CA-39CA-0301-8728-C3F1CEB74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219" y="1249809"/>
            <a:ext cx="2622481" cy="23374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A8B285A-0E9F-087A-62D4-83BE0AC25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118" y="3807105"/>
            <a:ext cx="2921819" cy="23374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867CAB-87FB-A444-5882-AC567BF52F8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555" t="12094" r="9913" b="17813"/>
          <a:stretch/>
        </p:blipFill>
        <p:spPr>
          <a:xfrm>
            <a:off x="7336630" y="3861133"/>
            <a:ext cx="2529658" cy="22294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7471E9F-68D0-1FE2-1853-87E2025B55B2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Title 6">
            <a:extLst>
              <a:ext uri="{FF2B5EF4-FFF2-40B4-BE49-F238E27FC236}">
                <a16:creationId xmlns:a16="http://schemas.microsoft.com/office/drawing/2014/main" id="{775A810F-30E4-049E-460F-99EA6A052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Datasets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1181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96F96AC-04E5-3977-2142-0D09989D93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9265290"/>
              </p:ext>
            </p:extLst>
          </p:nvPr>
        </p:nvGraphicFramePr>
        <p:xfrm>
          <a:off x="740465" y="213690"/>
          <a:ext cx="10613341" cy="63809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185">
                  <a:extLst>
                    <a:ext uri="{9D8B030D-6E8A-4147-A177-3AD203B41FA5}">
                      <a16:colId xmlns:a16="http://schemas.microsoft.com/office/drawing/2014/main" val="942835667"/>
                    </a:ext>
                  </a:extLst>
                </a:gridCol>
                <a:gridCol w="2425789">
                  <a:extLst>
                    <a:ext uri="{9D8B030D-6E8A-4147-A177-3AD203B41FA5}">
                      <a16:colId xmlns:a16="http://schemas.microsoft.com/office/drawing/2014/main" val="2579126914"/>
                    </a:ext>
                  </a:extLst>
                </a:gridCol>
                <a:gridCol w="2425789">
                  <a:extLst>
                    <a:ext uri="{9D8B030D-6E8A-4147-A177-3AD203B41FA5}">
                      <a16:colId xmlns:a16="http://schemas.microsoft.com/office/drawing/2014/main" val="2916737648"/>
                    </a:ext>
                  </a:extLst>
                </a:gridCol>
                <a:gridCol w="2425789">
                  <a:extLst>
                    <a:ext uri="{9D8B030D-6E8A-4147-A177-3AD203B41FA5}">
                      <a16:colId xmlns:a16="http://schemas.microsoft.com/office/drawing/2014/main" val="1221160457"/>
                    </a:ext>
                  </a:extLst>
                </a:gridCol>
                <a:gridCol w="2425789">
                  <a:extLst>
                    <a:ext uri="{9D8B030D-6E8A-4147-A177-3AD203B41FA5}">
                      <a16:colId xmlns:a16="http://schemas.microsoft.com/office/drawing/2014/main" val="3107157089"/>
                    </a:ext>
                  </a:extLst>
                </a:gridCol>
              </a:tblGrid>
              <a:tr h="1371871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Balanced</a:t>
                      </a:r>
                      <a:endParaRPr lang="LID4096" dirty="0"/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SVM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SVM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8486440"/>
                  </a:ext>
                </a:extLst>
              </a:tr>
              <a:tr h="1371871">
                <a:tc vMerge="1"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Random Forest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Random Forest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1627584"/>
                  </a:ext>
                </a:extLst>
              </a:tr>
              <a:tr h="1371871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Imbalanced</a:t>
                      </a:r>
                      <a:endParaRPr lang="LID4096" dirty="0"/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SVM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SVM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0763913"/>
                  </a:ext>
                </a:extLst>
              </a:tr>
              <a:tr h="1371871">
                <a:tc vMerge="1"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Random Forest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Random Forest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1845979"/>
                  </a:ext>
                </a:extLst>
              </a:tr>
              <a:tr h="893438"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2-D (</a:t>
                      </a:r>
                      <a:r>
                        <a:rPr lang="de-DE" dirty="0" err="1"/>
                        <a:t>Gummy</a:t>
                      </a:r>
                      <a:r>
                        <a:rPr lang="de-DE" dirty="0"/>
                        <a:t> Worm)</a:t>
                      </a:r>
                      <a:endParaRPr lang="LID4096" dirty="0"/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3-D (</a:t>
                      </a:r>
                      <a:r>
                        <a:rPr lang="de-DE" dirty="0" err="1"/>
                        <a:t>Sad</a:t>
                      </a:r>
                      <a:r>
                        <a:rPr lang="de-DE" dirty="0"/>
                        <a:t> Clown)</a:t>
                      </a:r>
                      <a:endParaRPr lang="LID4096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3526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8519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76049" cy="5607290"/>
            <a:chOff x="654244" y="411957"/>
            <a:chExt cx="10876049" cy="560729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76049" cy="5607290"/>
              <a:chOff x="654244" y="411957"/>
              <a:chExt cx="10876049" cy="560729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10" cy="2797882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10" cy="2797883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10" cy="279788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7" cy="276191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18482" y="3209842"/>
                <a:ext cx="3745873" cy="2809405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8046045" y="3400172"/>
              <a:ext cx="3245445" cy="2381250"/>
              <a:chOff x="8032250" y="3429000"/>
              <a:chExt cx="3522292" cy="279162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032250" y="3429000"/>
                <a:ext cx="1693252" cy="137177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A1D0C8E-32C3-32A5-13E5-74BC8B601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861290" y="3429000"/>
                <a:ext cx="1693252" cy="1371779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032250" y="4848848"/>
                <a:ext cx="1693252" cy="1371779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Mean Deviation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118191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38AA7-DEA0-5DB2-D7B1-C0DD09DCB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269974-430F-6CD5-5D07-0DEDD030466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6BFA3D9-23B7-9E10-CF72-CDB2CF845B2C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33A48A-FA9A-249B-78E9-0AF789870783}"/>
              </a:ext>
            </a:extLst>
          </p:cNvPr>
          <p:cNvSpPr txBox="1"/>
          <p:nvPr/>
        </p:nvSpPr>
        <p:spPr>
          <a:xfrm>
            <a:off x="662208" y="1258467"/>
            <a:ext cx="10613570" cy="52937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true_ece_samples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highlight>
                  <a:srgbClr val="FF00FF"/>
                </a:highlight>
                <a:latin typeface="Consolas" panose="020B0609020204030204" pitchFamily="49" charset="0"/>
              </a:rPr>
              <a:t>sample_uniformly_within_bounds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(p1=[0, -3], p2=[15, 15], size=200000)</a:t>
            </a: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i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# Get predictions and true probabilities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predictions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model.predict_proba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true_ece_samples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b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true_probabilities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data_generation.get_conditional_probabilities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(samples=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true_ece_samples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true_ece_val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highlight>
                  <a:srgbClr val="FF00FF"/>
                </a:highlight>
                <a:latin typeface="Consolas" panose="020B0609020204030204" pitchFamily="49" charset="0"/>
              </a:rPr>
              <a:t>true_ece_binned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(predictions,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true_probabilities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bin_bounds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np.linspace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(0, 1, 100))</a:t>
            </a:r>
            <a:endParaRPr lang="LID4096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def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 err="1">
                <a:solidFill>
                  <a:srgbClr val="00B0F0"/>
                </a:solidFill>
                <a:latin typeface="Consolas" panose="020B0609020204030204" pitchFamily="49" charset="0"/>
              </a:rPr>
              <a:t>true_ece_binned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(scores,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bin_boundaries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 :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bin_lowers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bin_boundaries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[:-1]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bin_uppers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bin_boundaries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[1:]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scores = scores[:, 1]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[:, 1]</a:t>
            </a: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calibration_error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0.0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for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bin_lower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bin_upper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zip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bin_lowers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bin_uppers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(scores &gt;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bin_lower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 &amp; (scores &lt;=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bin_upper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relative_samples_in_bin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samples_in_bin.mean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if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relative_samples_in_bin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&gt; 0: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].mean()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avg_confidence_in_bin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scores[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].mean()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calibration_error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+=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np.abs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avg_confidence_in_bin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-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 *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relative_samples_in_bin</a:t>
            </a:r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return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calibration_error</a:t>
            </a:r>
            <a:endParaRPr lang="LID4096" sz="13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8350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07732-18BC-857A-32D8-86E0575F8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50F3AD7-48E1-84D4-873E-E139621D6AB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0915AA5-2888-7A49-880E-22C57365C2B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2" name="Content Placeholder 4" descr="A red and blue dot diagram&#10;&#10;Description automatically generated">
            <a:extLst>
              <a:ext uri="{FF2B5EF4-FFF2-40B4-BE49-F238E27FC236}">
                <a16:creationId xmlns:a16="http://schemas.microsoft.com/office/drawing/2014/main" id="{69F2DDD7-40F4-FF30-0C53-638504D0A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707" y="1278266"/>
            <a:ext cx="6476062" cy="5180850"/>
          </a:xfrm>
        </p:spPr>
      </p:pic>
    </p:spTree>
    <p:extLst>
      <p:ext uri="{BB962C8B-B14F-4D97-AF65-F5344CB8AC3E}">
        <p14:creationId xmlns:p14="http://schemas.microsoft.com/office/powerpoint/2010/main" val="40379173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DE9D3-7E55-924D-CE0B-06A6D37E7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33D2FB-BDBA-52FB-F116-68E4C6E426B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352BCE1-C091-9BA0-3119-86702D80CD0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DD88F3-B9A8-F8D6-C890-0DFF38629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72" y="2493246"/>
            <a:ext cx="3840145" cy="28801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45AA2F-F728-69CF-B079-60C285E06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055" y="1430767"/>
            <a:ext cx="3485357" cy="26140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080C91-3936-6892-5E63-F6E3F98696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0412" y="1430766"/>
            <a:ext cx="3485356" cy="26140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34840B-81E7-FED9-E897-78D7149159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1589" y="4044783"/>
            <a:ext cx="3485356" cy="26140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86B410-4968-8DD7-DD04-2FCE2D9155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6945" y="4044783"/>
            <a:ext cx="3485356" cy="261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036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79BE6-094D-2597-D171-BF5F6E3D0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441A937-923C-145D-BF7E-53EC6E82DBA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AAD1A40-D122-9CA6-8355-3062A1A78DA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SVM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9753D7-FCC9-2267-B5EE-F0C432200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810387-1606-0314-883A-303895D7B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818" y="2520042"/>
            <a:ext cx="3746363" cy="28097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79CE4B-0491-7D27-4178-BE719DD6B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2055" y="2520042"/>
            <a:ext cx="3746361" cy="28097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C6F331-9BBE-56FB-AC7E-4BC1B28E3128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4127D6-2D16-A5E7-34A5-81A6BFF1CEC9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785A2D-F60C-05D4-C88E-E1B808A4A604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2673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83138-4785-F12B-C6AA-43A6929B1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27FAE5-EA99-6896-658A-6EAAB3BB293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2940A845-C8EE-847E-8F76-BDE74BD9CCB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14050A-6E1F-9018-6B27-9B8DA19BC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0ED32B-0733-FFDD-79BF-B9E88E2D6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8" y="2538213"/>
            <a:ext cx="5094513" cy="30567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4D7B17-CB92-BBB8-C720-6B0FF994A0D6}"/>
              </a:ext>
            </a:extLst>
          </p:cNvPr>
          <p:cNvSpPr txBox="1"/>
          <p:nvPr/>
        </p:nvSpPr>
        <p:spPr>
          <a:xfrm flipH="1">
            <a:off x="954358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Old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CF69DD-6067-AAE4-D9D7-8FE9D539426C}"/>
              </a:ext>
            </a:extLst>
          </p:cNvPr>
          <p:cNvSpPr txBox="1"/>
          <p:nvPr/>
        </p:nvSpPr>
        <p:spPr>
          <a:xfrm flipH="1">
            <a:off x="6602361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8079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56D87-4F81-EEA2-6A4C-7D7EAE65D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7A55EE-42BE-DE14-AC61-40FEBF8A1E5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CDB80FE-FFE1-FD69-3525-770357366F02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NN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93D96A-EE08-4BF3-D509-F001320B0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590863-1DCA-33AD-A581-500A3A10F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205B6D-88A7-F6FA-8887-3E140A7FE1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1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51A317-8D63-08F0-B28B-9FD07EC5009A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0B78D-DCD4-177B-4A2B-761C2946F64A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ED6FE2-A73D-F6C9-C179-F581E85089CF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465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1C21D-9C35-C66A-79A7-D1BD68F15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485D6C4-CB93-04B5-D8CA-4CF04CC5D84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27FE0A64-B31A-48A2-4935-88041DBE4B6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A9CE04-5838-AB0B-4B61-1ABE9D511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39" y="2538213"/>
            <a:ext cx="5094514" cy="30567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0C3759-D121-AA59-146A-081A93920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8" y="2538213"/>
            <a:ext cx="5094513" cy="3056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3FA975-77D1-69AB-179E-19CE89574F50}"/>
              </a:ext>
            </a:extLst>
          </p:cNvPr>
          <p:cNvSpPr txBox="1"/>
          <p:nvPr/>
        </p:nvSpPr>
        <p:spPr>
          <a:xfrm flipH="1">
            <a:off x="954358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Old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854FF7-DC5E-5A7E-FB2F-3795085551F4}"/>
              </a:ext>
            </a:extLst>
          </p:cNvPr>
          <p:cNvSpPr txBox="1"/>
          <p:nvPr/>
        </p:nvSpPr>
        <p:spPr>
          <a:xfrm flipH="1">
            <a:off x="6602361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8059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499A1-1A07-64D9-8DBE-D5B9EF916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8C6515-954E-D068-7E48-50E9CCEE48A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0C53FA6-6ECB-69FC-2355-D07FAEC89E3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LR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5EB42A-5A14-FC8A-A014-3BE75912E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423D95-FB5F-5BFA-AD50-711531396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863"/>
            <a:ext cx="3746360" cy="28081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421211-1301-17C5-D808-2EED88417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4C7251-BA88-6F35-A670-5D3ED326CD37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55996B-7C49-0363-E423-E1E572B399F2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73D0D1-6DF8-D7D7-8095-5EC8F1AC3D58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9331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DDE77-F147-6DB6-20B8-504A7694A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1856B2-09F5-A300-9AFC-382C78656E5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E2DA9DC-FD17-BC5E-B620-90F8CD08A776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F1FFCA-46DE-9A0E-FC73-CACF630FC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ECFF5DA-101B-4220-9198-6A70E0133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8" y="2538213"/>
            <a:ext cx="5094513" cy="3056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0AE0B9-CB30-F8A4-E2BF-E67F0789E396}"/>
              </a:ext>
            </a:extLst>
          </p:cNvPr>
          <p:cNvSpPr txBox="1"/>
          <p:nvPr/>
        </p:nvSpPr>
        <p:spPr>
          <a:xfrm flipH="1">
            <a:off x="954358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Old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25468D-09FE-0FA6-91DE-86999D11388A}"/>
              </a:ext>
            </a:extLst>
          </p:cNvPr>
          <p:cNvSpPr txBox="1"/>
          <p:nvPr/>
        </p:nvSpPr>
        <p:spPr>
          <a:xfrm flipH="1">
            <a:off x="6602361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1490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BDE83-8B58-130E-4885-57384EAB7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B2CF99-9F47-8F7D-9F22-8BCC6DD7A19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771B98D-AB97-D621-772E-410258B9719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RF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62CCD7-3E65-A773-0E8A-4D7E94296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1612D4-1B32-4AFD-83B2-D6966B08E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3317"/>
            <a:ext cx="3746360" cy="28032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0C98C6-ABE2-1EF1-7EE2-30F88CAF9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F48BAC-E953-8860-2571-FA732118711E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FD0CFE-5FC0-FA7C-4109-943DAD2DC571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A6DFC4-CEF7-4CBC-362E-FE962FFE3439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241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609BD3-5842-1DD2-FA8A-F827B7E88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3543300"/>
            <a:ext cx="3619500" cy="271462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242B0C6-C847-BB06-7FCA-1A1B8B25370D}"/>
              </a:ext>
            </a:extLst>
          </p:cNvPr>
          <p:cNvGrpSpPr/>
          <p:nvPr/>
        </p:nvGrpSpPr>
        <p:grpSpPr>
          <a:xfrm>
            <a:off x="6435725" y="406002"/>
            <a:ext cx="5372100" cy="6045996"/>
            <a:chOff x="6435725" y="478630"/>
            <a:chExt cx="5372100" cy="604599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33F4662-6D5A-7330-2704-364C4236D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5725" y="481012"/>
              <a:ext cx="2686050" cy="201453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A271F8-8E88-B226-F767-A89D39651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35725" y="2495550"/>
              <a:ext cx="2686051" cy="20145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0813CA9-021A-B18F-E87D-41D54F8D4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35725" y="4510088"/>
              <a:ext cx="2686050" cy="20145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FBD1260-F680-DEF0-DD7D-090E4A0BA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21775" y="478630"/>
              <a:ext cx="2686049" cy="201453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E7E7559-D0BC-4B49-4A4F-74306B6B4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21774" y="2495550"/>
              <a:ext cx="2686051" cy="201453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9308A14-F27E-2821-AE4F-4EE334052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21774" y="4507705"/>
              <a:ext cx="2686050" cy="2014538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F49623B-1C75-F35B-0CDE-2A77E9D071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5735"/>
          <a:stretch/>
        </p:blipFill>
        <p:spPr>
          <a:xfrm>
            <a:off x="1125281" y="600075"/>
            <a:ext cx="3540296" cy="25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287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5269F-29E3-99BB-5F8A-5B8539514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F53610-8554-59E6-3484-DD89618FE36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61B416D-9E71-BFFB-4233-4A3C93C1C58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RF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476A4D-1329-106B-D1D7-4F4906910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CDD6C7-F6F4-DB6D-D52B-CFA716A1E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8" y="2538213"/>
            <a:ext cx="5094513" cy="3056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BB55EC-DEDE-20C7-E6E0-05BD30C33BD4}"/>
              </a:ext>
            </a:extLst>
          </p:cNvPr>
          <p:cNvSpPr txBox="1"/>
          <p:nvPr/>
        </p:nvSpPr>
        <p:spPr>
          <a:xfrm flipH="1">
            <a:off x="954358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Old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92F49-D7B4-981B-3033-C12A77DC739E}"/>
              </a:ext>
            </a:extLst>
          </p:cNvPr>
          <p:cNvSpPr txBox="1"/>
          <p:nvPr/>
        </p:nvSpPr>
        <p:spPr>
          <a:xfrm flipH="1">
            <a:off x="6602361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2118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240FD-BF19-DCA6-6DBE-D02F87287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8BE4D7-5AEF-03FA-B217-73CE8E3D938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6B3C7B7-1B8D-8BBF-6871-EB0B71EE06A1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C8E100-9099-77A6-6F6D-92199A91D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389" y="1627487"/>
            <a:ext cx="7843221" cy="4705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417624-B4B4-60EA-4CD8-AF580BB21AA3}"/>
              </a:ext>
            </a:extLst>
          </p:cNvPr>
          <p:cNvSpPr txBox="1"/>
          <p:nvPr/>
        </p:nvSpPr>
        <p:spPr>
          <a:xfrm flipH="1">
            <a:off x="2639961" y="1258155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2650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A15D6-138D-ADBB-B5C4-187E7E3D3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BE3C79-B560-6A31-845F-B050722597D2}"/>
              </a:ext>
            </a:extLst>
          </p:cNvPr>
          <p:cNvSpPr/>
          <p:nvPr/>
        </p:nvSpPr>
        <p:spPr>
          <a:xfrm>
            <a:off x="661958" y="5638879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00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119F13A-3708-CE62-2C71-BF08C3993D71}"/>
              </a:ext>
            </a:extLst>
          </p:cNvPr>
          <p:cNvSpPr txBox="1">
            <a:spLocks/>
          </p:cNvSpPr>
          <p:nvPr/>
        </p:nvSpPr>
        <p:spPr>
          <a:xfrm>
            <a:off x="838200" y="5638878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06.03.25</a:t>
            </a:r>
            <a:endParaRPr lang="en-GB" sz="3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1767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76F3B-BE74-CF45-D8B5-A922956E6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4F0B41-F5D1-A179-3114-A74282FCBC3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93687701-D46A-ABEB-C656-18C52D4CBAB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SVM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07532E-3167-2A5C-96D2-AA532B148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BF8B79-3DFB-D53B-6023-6C76F904F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2D24D8-313F-9908-A741-0CEDC1EF67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F0156B-0A83-4997-4773-9F29462C3798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A7728A-45CF-4965-EC83-E973B3E2BAD3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5A96BB-0BB3-9126-B962-FA96A3348A31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6611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C2AF5-9185-0D82-9349-4A584797F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45C88E-6E17-76BE-20A1-C29FEDDD2B9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102616F-1FE4-C041-8B1F-79475EDB30F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SVM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196B53-598C-5DBC-2E94-3A2E2887C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1AEF38-D47A-D6F7-4F06-03B1C2994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1" cy="28097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BEE0FA-28CE-C1E5-C141-43DD3C9EEB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1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C30171-8E0D-4738-00AE-AD3141C4CBD3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305C3A-8A1E-6A09-CCB6-870DF3721414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9A3F4-89FA-E571-5FB0-8EDB97B1EF09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505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5BD0F-1B5E-BA37-D1F3-054875634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292090-D52B-6270-D719-D887098973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2211473-4A03-F93B-F018-FE92E3141677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306A3E-C371-C72D-73BE-EFE5E9752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3EF41FA-4D66-B0EF-8E74-05FCDA1C7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1534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4F82F-F7A1-5B7C-9D20-6473CCD55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691659-D777-22FE-4976-9761C290022E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1A96572-BA38-5556-316A-7D1A8EFC07E1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SVM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609955-7A10-71D2-2EA5-715417C7E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15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5C279-73FD-9FC2-E706-58D71CBBF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CB58667-D198-458C-2F86-F70684EE9D9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9971EF70-2017-315D-6015-D5572BA7504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NN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12BBE6-330D-BFA1-824F-8200F178B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859FA6-CF00-FCD3-4158-B5BC14377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79E1C9-D136-8FC0-3C44-C71146A6F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B2630B-1F7B-FBAB-5273-5B40FFF02745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8E5AD0-925C-EF51-2368-CF4B8975CA51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9465A5-AE84-937A-EB8F-FD2FDB8F5809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1709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F2DB0-DB3C-E1A5-DC7C-D9765B289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5F9871-AAA1-8B66-29EE-0C465AEBA7A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CAF11E0-BA6B-D256-10A6-5D68BF36F587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NN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12FCC7-78A7-2DBC-B79C-B3D93BB32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4D3EE2-6421-D7BF-EA07-35B541500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791AB9-AB8A-BD29-C022-822356DE1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31AF4B-D59D-AD08-647B-A33379B61E14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FEFEA-19E8-F05A-04DC-453EED956B8B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09821A-2D7E-8546-5915-ECA80D3DA872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9741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B5218-2B15-F926-E9A8-6A0666369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6714187-FB1D-1B10-730B-CFAEEBAE7DC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020BA03-8457-C83D-B2D2-4EF21F50BFD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NN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85A98C-F4C9-2305-C44C-4B89A1C9A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226F46D-D055-C129-451C-A09DB86F7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32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r>
                  <a:rPr lang="en-GB" dirty="0"/>
                  <a:t> and scale again to obtain </a:t>
                </a:r>
                <a:r>
                  <a:rPr lang="en-GB" b="1" dirty="0"/>
                  <a:t>Predicted Probabilities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Rescale </a:t>
                </a:r>
                <a:r>
                  <a:rPr lang="en-GB" dirty="0"/>
                  <a:t>with</a:t>
                </a:r>
                <a:r>
                  <a:rPr lang="en-GB" b="1" dirty="0"/>
                  <a:t> new normalization factor: 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de-DE" dirty="0"/>
                  <a:t> 	(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changed</a:t>
                </a:r>
                <a:r>
                  <a:rPr lang="de-DE" dirty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blipFill>
                <a:blip r:embed="rId2"/>
                <a:stretch>
                  <a:fillRect l="-460" b="-64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" b="792"/>
          <a:stretch/>
        </p:blipFill>
        <p:spPr>
          <a:xfrm>
            <a:off x="568999" y="3016436"/>
            <a:ext cx="4802793" cy="352387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244581" y="4053351"/>
            <a:ext cx="1476807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769335" y="3016436"/>
            <a:ext cx="4980877" cy="35238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9016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07393-96AA-DCF9-1D1F-61C94E941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4C402F9-B1FA-6713-62FC-448D3441EA6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974DFDC-700B-2B80-72A9-9905F7CB1A4C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NN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450AB4-306E-DF59-8A86-9356426BB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298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5C628-D9D6-3982-F0BC-4321A1794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3D95D9-1A42-B68D-BCA3-185C473C9B7E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35FDB9A-5441-FACC-0D71-E30508FCDC2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LR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DE999C-B7BB-EA05-BFA3-64617EE25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B1EAA3-072D-1EBC-85C2-0538CDF22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7B8149-A54A-691C-25A9-20CBB1433C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487E33-8BCC-3A25-88E2-CD8CD24E5111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B174D6-68E8-9086-3C3E-4C41B6DA4496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45B9A3-1C98-BD4A-14D4-2060711827E7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512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A91FA-62E5-109D-3B65-7D1008EE9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633E0F-6BD1-B269-AE1B-D9D3054F33F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B5D1DB2-DA46-7C3E-1407-95944F0C87FA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LR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5900C2-A3D6-E2C8-962F-95A4E0982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2FC094-7F9A-63E2-8F09-82CFCC00F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CE366E-301A-B963-9EB6-0FC18473E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ADAEA2-DD6B-6F59-FDCF-FEB7207BC544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FCD904-0323-13FF-325A-AE40022ADAC4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EF383F-0614-FED4-DA0C-0B951175BC3E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970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1436D-DC6A-3021-8EB4-39656CF66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27D727-22FF-B033-F4FF-62B693DC614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89307C89-889B-E5A6-AA32-4FE79C34E7F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LR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30269C-DAE8-07C7-DCA9-D05BBD2EF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F3F844B-8B12-F579-1CD6-D6A2B4123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775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384ED-4D37-C570-5493-3D99562CC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BBBB31-FF27-7B58-0501-6D48AFF05C4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A4016E8-DE45-0500-CFAC-353E3D10840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LR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AFAB18-0D5C-0C7F-3539-78CC1DCBA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419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AA560-4C72-1397-54CF-56C06D60D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ABF779-0188-9C95-1173-8A2E099108C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7E8A53C-8578-121C-5671-732EF54625E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RF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AE6E77-36CE-FA11-830A-AFEE1D056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66EEE6-9C5F-43B4-90C2-FB693BFEB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F240B2-368A-C236-124F-509423BB6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899186-22C5-97E9-5138-48730397B933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3EB786-CA4E-711C-391C-3CDD2719D3BD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7EB47A-4854-75D5-937D-D05605F29A78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4123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652D0-F165-602C-1A84-F6727F714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2C7C6E-3DF7-1936-80B9-498A29F8577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42ECB7C-29BB-B9E8-5420-9C39C21A642E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RF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207BAF-D36B-4E51-A974-0A4655B4A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BAAE41-E14B-8ED9-66EE-6F1D5903F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20662C-6DA6-DE20-D8A9-A47AEC68B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2EC86A-CFC3-74E0-626D-F1BD7C30B5FA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CB40C3-ED2C-8635-3B50-722193B8C072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55EBA7-6761-D486-6D48-5CDF1B8F9115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37146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11B7D-8DF4-FA57-9714-326EFD087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6928818-85EA-9C6D-D9DA-845909219101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222DC625-7F1E-EAF3-3F8D-9BB6EE49BA1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RF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518363-5642-1E7D-1019-04445F288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4B6CDED-5D20-32DD-9DDB-A131030DB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44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2C016-EF48-56AF-D531-03490ABFC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07A6AD3-CEA2-11BF-A0D4-77721797A86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9FBCEBC7-4DE9-FC07-AD9B-E7258A896E71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RF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6378C-B3D3-F2FD-73D1-0B4883F44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299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B1FFD-2440-A3A5-C0F1-7B95E4C56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E27E98-F712-179F-A200-082A7BCBDBC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11D298A-D0EA-15D1-35C8-86944BDB54D6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Dataset Families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BCDD2E-EEE3-0201-795D-AC2CFCE776B4}"/>
              </a:ext>
            </a:extLst>
          </p:cNvPr>
          <p:cNvSpPr txBox="1"/>
          <p:nvPr/>
        </p:nvSpPr>
        <p:spPr>
          <a:xfrm>
            <a:off x="976363" y="1964453"/>
            <a:ext cx="3506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Idea</a:t>
            </a:r>
            <a:r>
              <a:rPr lang="de-DE" sz="2400" dirty="0"/>
              <a:t>:</a:t>
            </a:r>
            <a:endParaRPr lang="LID4096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14A93B-FD80-26B6-01D7-CE677C1AEF9F}"/>
              </a:ext>
            </a:extLst>
          </p:cNvPr>
          <p:cNvSpPr txBox="1"/>
          <p:nvPr/>
        </p:nvSpPr>
        <p:spPr>
          <a:xfrm>
            <a:off x="976363" y="3222172"/>
            <a:ext cx="5119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FF0000"/>
                </a:solidFill>
              </a:rPr>
              <a:t>Do not </a:t>
            </a:r>
            <a:r>
              <a:rPr lang="de-DE" sz="2400" dirty="0" err="1"/>
              <a:t>average</a:t>
            </a:r>
            <a:r>
              <a:rPr lang="de-DE" sz="2400" dirty="0"/>
              <a:t> </a:t>
            </a:r>
            <a:r>
              <a:rPr lang="de-DE" sz="2400" dirty="0" err="1"/>
              <a:t>over</a:t>
            </a:r>
            <a:r>
              <a:rPr lang="de-DE" sz="2400" dirty="0"/>
              <a:t> </a:t>
            </a:r>
            <a:r>
              <a:rPr lang="de-DE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20 </a:t>
            </a:r>
            <a:r>
              <a:rPr lang="de-DE" sz="24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subsamples</a:t>
            </a:r>
            <a:r>
              <a:rPr lang="de-DE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same </a:t>
            </a:r>
            <a:r>
              <a:rPr lang="de-DE" sz="2400" dirty="0" err="1"/>
              <a:t>size</a:t>
            </a:r>
            <a:endParaRPr lang="LID4096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508036-4DB3-4E0E-D9A2-6555E6F074B4}"/>
              </a:ext>
            </a:extLst>
          </p:cNvPr>
          <p:cNvSpPr txBox="1"/>
          <p:nvPr/>
        </p:nvSpPr>
        <p:spPr>
          <a:xfrm>
            <a:off x="6234413" y="3222171"/>
            <a:ext cx="5119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Instead</a:t>
            </a:r>
            <a:r>
              <a:rPr lang="de-DE" sz="2400" dirty="0"/>
              <a:t> </a:t>
            </a:r>
            <a:r>
              <a:rPr lang="de-DE" sz="2400" dirty="0">
                <a:solidFill>
                  <a:srgbClr val="00B050"/>
                </a:solidFill>
              </a:rPr>
              <a:t>do</a:t>
            </a:r>
            <a:r>
              <a:rPr lang="de-DE" sz="2400" dirty="0"/>
              <a:t> </a:t>
            </a:r>
            <a:r>
              <a:rPr lang="de-DE" sz="2400" dirty="0" err="1"/>
              <a:t>average</a:t>
            </a:r>
            <a:r>
              <a:rPr lang="de-DE" sz="2400" dirty="0"/>
              <a:t> </a:t>
            </a:r>
            <a:r>
              <a:rPr lang="de-DE" sz="2400" dirty="0" err="1"/>
              <a:t>over</a:t>
            </a:r>
            <a:r>
              <a:rPr lang="de-DE" sz="2400" dirty="0"/>
              <a:t> a </a:t>
            </a:r>
            <a:r>
              <a:rPr lang="de-DE" sz="2400" dirty="0" err="1"/>
              <a:t>dataset</a:t>
            </a:r>
            <a:r>
              <a:rPr lang="de-DE" sz="2400" dirty="0"/>
              <a:t> </a:t>
            </a:r>
            <a:r>
              <a:rPr lang="de-DE" sz="2400" dirty="0" err="1"/>
              <a:t>family</a:t>
            </a:r>
            <a:r>
              <a:rPr lang="de-DE" sz="2400" dirty="0"/>
              <a:t> </a:t>
            </a:r>
            <a:r>
              <a:rPr lang="de-DE" sz="2400" dirty="0" err="1"/>
              <a:t>consisting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20 </a:t>
            </a:r>
            <a:r>
              <a:rPr lang="de-DE" sz="24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datasets</a:t>
            </a:r>
            <a:endParaRPr lang="LID4096" sz="24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366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43652</TotalTime>
  <Words>2998</Words>
  <Application>Microsoft Office PowerPoint</Application>
  <PresentationFormat>Widescreen</PresentationFormat>
  <Paragraphs>523</Paragraphs>
  <Slides>116</Slides>
  <Notes>7</Notes>
  <HiddenSlides>16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24" baseType="lpstr">
      <vt:lpstr>Aptos</vt:lpstr>
      <vt:lpstr>Aptos Display</vt:lpstr>
      <vt:lpstr>Arial</vt:lpstr>
      <vt:lpstr>Calibri</vt:lpstr>
      <vt:lpstr>Cambria Math</vt:lpstr>
      <vt:lpstr>Consolas</vt:lpstr>
      <vt:lpstr>Wingdings</vt:lpstr>
      <vt:lpstr>Office</vt:lpstr>
      <vt:lpstr>Update on Bachelor Thesis</vt:lpstr>
      <vt:lpstr>Written Thesis</vt:lpstr>
      <vt:lpstr>Code Base</vt:lpstr>
      <vt:lpstr>Exemplary Plots of Qualitative Analysis</vt:lpstr>
      <vt:lpstr>Setup</vt:lpstr>
      <vt:lpstr>Mean Deviation</vt:lpstr>
      <vt:lpstr>Reliability Diagrams – Mean Deviation</vt:lpstr>
      <vt:lpstr>PowerPoint Presentation</vt:lpstr>
      <vt:lpstr>Variance Deviation (Dynamic Rescaling)</vt:lpstr>
      <vt:lpstr>Reliability Diagrams – Variance Deviation (Dynamic Rescaling)</vt:lpstr>
      <vt:lpstr>Variance Deviation (Dynamic Rescaling) with Noise</vt:lpstr>
      <vt:lpstr>Variance Deviation (Dynamic Rescaling) with Noise</vt:lpstr>
      <vt:lpstr>Reliability Diagrams – Variance Deviation (Dynamic Rescaling)</vt:lpstr>
      <vt:lpstr>Comparison without Noise - with Noise</vt:lpstr>
      <vt:lpstr>Variance Deviation (Static Rescaling)</vt:lpstr>
      <vt:lpstr>Reliability Diagrams – Variance Deviation (Static Rescaling)</vt:lpstr>
      <vt:lpstr>Sine (Phase Shift)</vt:lpstr>
      <vt:lpstr>PowerPoint Presentation</vt:lpstr>
      <vt:lpstr>PowerPoint Presentation</vt:lpstr>
      <vt:lpstr>PowerPoint Presentation</vt:lpstr>
      <vt:lpstr>Reliability Diagrams – Sine (Phase Shift)</vt:lpstr>
      <vt:lpstr>Why is TCE so high?</vt:lpstr>
      <vt:lpstr>Variance Deviation (Dynamic Rescaling) – Reduced Sample Size</vt:lpstr>
      <vt:lpstr>Noise Increase</vt:lpstr>
      <vt:lpstr>Reliability Diagrams – Noise Increase</vt:lpstr>
      <vt:lpstr>Case Simulation – Random Forest</vt:lpstr>
      <vt:lpstr>Case Simulation – Support Vector Machine</vt:lpstr>
      <vt:lpstr>Case Simulation – Logistic Regression</vt:lpstr>
      <vt:lpstr>Case Simulation – Neural Network</vt:lpstr>
      <vt:lpstr>Metric Evaluation – Case Simulation</vt:lpstr>
      <vt:lpstr>PowerPoint Presentation</vt:lpstr>
      <vt:lpstr>Variance Deviation (Dynamic Rescaling) with Noise, Isotonic Regression</vt:lpstr>
      <vt:lpstr>Reliability Diagrams – Variance Deviation (Dynamic Rescaling) with Noise and Isotonic Regression</vt:lpstr>
      <vt:lpstr>Grid Search SVM</vt:lpstr>
      <vt:lpstr>Reliability Diagrams – Grid Search: SVM with RBF Kernel</vt:lpstr>
      <vt:lpstr>Reliability Diagrams – Grid Search: SVM with Linear Kernel</vt:lpstr>
      <vt:lpstr>Reliability Diagrams – Grid Search: SVM with Sigmoid Kernel</vt:lpstr>
      <vt:lpstr>SVM Interpolation</vt:lpstr>
      <vt:lpstr>Reliability Diagrams – SVM Interpolation</vt:lpstr>
      <vt:lpstr>Varying Sample Size</vt:lpstr>
      <vt:lpstr>PowerPoint Presentation</vt:lpstr>
      <vt:lpstr>Datasets – Varying Sample Size</vt:lpstr>
      <vt:lpstr>Evaluation – Varying Sample Size</vt:lpstr>
      <vt:lpstr>Evaluation – Varying Sample Size (SVM Kernel: rbf instead of linear)</vt:lpstr>
      <vt:lpstr>New Idea – Varying Sample Size</vt:lpstr>
      <vt:lpstr>Evaluation – Varying Sample Size on SVM – Iterations: 20</vt:lpstr>
      <vt:lpstr>Evaluation – Varying Sample Size on SVM – Iterations: 20</vt:lpstr>
      <vt:lpstr>Evaluation – Varying Sample Size on Neural Network – Iterations: 20</vt:lpstr>
      <vt:lpstr>Evaluation – Varying Sample Size on LR – Iterations: 20</vt:lpstr>
      <vt:lpstr>Evaluation – Varying Sample Size on Random Forest – Iterations: 20</vt:lpstr>
      <vt:lpstr>Grid Search</vt:lpstr>
      <vt:lpstr>Evaluation – Grid Search – SVM – 5 Folds – Sorted by Accuracy</vt:lpstr>
      <vt:lpstr>Evaluation – Grid Search – SVM – 5 Folds – Sorted by True ECE</vt:lpstr>
      <vt:lpstr>Evaluation – Grid Search – NN – 5 Folds – Sorted by Accuracy</vt:lpstr>
      <vt:lpstr>Evaluation – Grid Search – NN – 5 Folds – Sorted by True ECE</vt:lpstr>
      <vt:lpstr>Evaluation – Grid Search – LR – 5 Folds – Sorted by Accuracy</vt:lpstr>
      <vt:lpstr>Evaluation – Grid Search – LR – 5 Folds – Sorted by True ECE</vt:lpstr>
      <vt:lpstr>Evaluation – Grid Search – RF – 5 Folds – Sorted by Accuracy</vt:lpstr>
      <vt:lpstr>Evaluation – Grid Search – RF – 5 Folds – Sorted by True ECE</vt:lpstr>
      <vt:lpstr>Evaluation – Varying Sample Size on SVM – Iterations: 20</vt:lpstr>
      <vt:lpstr>PowerPoint Presentation</vt:lpstr>
      <vt:lpstr>True ECE Calculation (probably erroneous)</vt:lpstr>
      <vt:lpstr>PowerPoint Presentation</vt:lpstr>
      <vt:lpstr>Scaling Solution</vt:lpstr>
      <vt:lpstr>What  is new?</vt:lpstr>
      <vt:lpstr>Varying Bins</vt:lpstr>
      <vt:lpstr>Evaluation – Varying Bins, 20 Iterations</vt:lpstr>
      <vt:lpstr>Datasets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Sölderer, Moritz</dc:creator>
  <cp:lastModifiedBy>Sölderer, Moritz</cp:lastModifiedBy>
  <cp:revision>129</cp:revision>
  <dcterms:created xsi:type="dcterms:W3CDTF">2024-09-22T16:26:10Z</dcterms:created>
  <dcterms:modified xsi:type="dcterms:W3CDTF">2025-03-17T09:46:18Z</dcterms:modified>
</cp:coreProperties>
</file>